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5" r:id="rId1"/>
  </p:sldMasterIdLst>
  <p:sldIdLst>
    <p:sldId id="256" r:id="rId2"/>
    <p:sldId id="264" r:id="rId3"/>
    <p:sldId id="257" r:id="rId4"/>
    <p:sldId id="258" r:id="rId5"/>
    <p:sldId id="260" r:id="rId6"/>
    <p:sldId id="261" r:id="rId7"/>
    <p:sldId id="288" r:id="rId8"/>
    <p:sldId id="289" r:id="rId9"/>
    <p:sldId id="290" r:id="rId10"/>
    <p:sldId id="291" r:id="rId11"/>
    <p:sldId id="292" r:id="rId12"/>
    <p:sldId id="293" r:id="rId13"/>
    <p:sldId id="259" r:id="rId14"/>
    <p:sldId id="263" r:id="rId15"/>
    <p:sldId id="262" r:id="rId16"/>
    <p:sldId id="265" r:id="rId17"/>
    <p:sldId id="294" r:id="rId18"/>
    <p:sldId id="266" r:id="rId19"/>
    <p:sldId id="267" r:id="rId20"/>
    <p:sldId id="268" r:id="rId21"/>
    <p:sldId id="270" r:id="rId22"/>
    <p:sldId id="271" r:id="rId23"/>
    <p:sldId id="272" r:id="rId24"/>
    <p:sldId id="295" r:id="rId25"/>
    <p:sldId id="296" r:id="rId26"/>
    <p:sldId id="297" r:id="rId27"/>
    <p:sldId id="298" r:id="rId28"/>
    <p:sldId id="273" r:id="rId29"/>
    <p:sldId id="274" r:id="rId30"/>
    <p:sldId id="275" r:id="rId31"/>
    <p:sldId id="276" r:id="rId32"/>
    <p:sldId id="277" r:id="rId33"/>
    <p:sldId id="278" r:id="rId34"/>
    <p:sldId id="279" r:id="rId35"/>
    <p:sldId id="280" r:id="rId36"/>
    <p:sldId id="281" r:id="rId37"/>
    <p:sldId id="282" r:id="rId38"/>
    <p:sldId id="283" r:id="rId39"/>
    <p:sldId id="284" r:id="rId40"/>
    <p:sldId id="285" r:id="rId41"/>
    <p:sldId id="286" r:id="rId42"/>
    <p:sldId id="299"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74" d="100"/>
          <a:sy n="74" d="100"/>
        </p:scale>
        <p:origin x="34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Hennessey" userId="753cdef9-aef0-466d-bc05-cc040128e285" providerId="ADAL" clId="{29145FFD-6EF9-4870-ADFF-97AFB7737BE5}"/>
    <pc:docChg chg="custSel modSld">
      <pc:chgData name="Michael Hennessey" userId="753cdef9-aef0-466d-bc05-cc040128e285" providerId="ADAL" clId="{29145FFD-6EF9-4870-ADFF-97AFB7737BE5}" dt="2026-06-17T17:40:11.424" v="107" actId="1076"/>
      <pc:docMkLst>
        <pc:docMk/>
      </pc:docMkLst>
      <pc:sldChg chg="modSp mod">
        <pc:chgData name="Michael Hennessey" userId="753cdef9-aef0-466d-bc05-cc040128e285" providerId="ADAL" clId="{29145FFD-6EF9-4870-ADFF-97AFB7737BE5}" dt="2026-06-17T17:40:11.424" v="107" actId="1076"/>
        <pc:sldMkLst>
          <pc:docMk/>
          <pc:sldMk cId="442535462" sldId="256"/>
        </pc:sldMkLst>
        <pc:spChg chg="mod">
          <ac:chgData name="Michael Hennessey" userId="753cdef9-aef0-466d-bc05-cc040128e285" providerId="ADAL" clId="{29145FFD-6EF9-4870-ADFF-97AFB7737BE5}" dt="2026-06-17T17:39:57.222" v="104" actId="27636"/>
          <ac:spMkLst>
            <pc:docMk/>
            <pc:sldMk cId="442535462" sldId="256"/>
            <ac:spMk id="2" creationId="{EFD30745-B012-39EA-5EFB-1169103C404F}"/>
          </ac:spMkLst>
        </pc:spChg>
        <pc:picChg chg="mod">
          <ac:chgData name="Michael Hennessey" userId="753cdef9-aef0-466d-bc05-cc040128e285" providerId="ADAL" clId="{29145FFD-6EF9-4870-ADFF-97AFB7737BE5}" dt="2026-06-17T17:40:11.424" v="107" actId="1076"/>
          <ac:picMkLst>
            <pc:docMk/>
            <pc:sldMk cId="442535462" sldId="256"/>
            <ac:picMk id="6" creationId="{434C5436-86EB-E6CE-C0A1-5017D23F1E0C}"/>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C0B5DE-29C1-477C-89A3-71FEC241E9DD}" type="doc">
      <dgm:prSet loTypeId="urn:microsoft.com/office/officeart/2005/8/layout/process4" loCatId="process" qsTypeId="urn:microsoft.com/office/officeart/2005/8/quickstyle/simple2" qsCatId="simple" csTypeId="urn:microsoft.com/office/officeart/2005/8/colors/colorful1" csCatId="colorful" phldr="1"/>
      <dgm:spPr/>
      <dgm:t>
        <a:bodyPr/>
        <a:lstStyle/>
        <a:p>
          <a:endParaRPr lang="en-US"/>
        </a:p>
      </dgm:t>
    </dgm:pt>
    <dgm:pt modelId="{8C041F7B-E05F-4E09-86D4-CC08CD4867FC}">
      <dgm:prSet custT="1"/>
      <dgm:spPr/>
      <dgm:t>
        <a:bodyPr/>
        <a:lstStyle/>
        <a:p>
          <a:r>
            <a:rPr lang="en-US" sz="3200" baseline="0" dirty="0">
              <a:solidFill>
                <a:schemeClr val="tx1"/>
              </a:solidFill>
            </a:rPr>
            <a:t>Shall be placed under the control of the principal/designee </a:t>
          </a:r>
          <a:endParaRPr lang="en-US" sz="3200" dirty="0">
            <a:solidFill>
              <a:schemeClr val="tx1"/>
            </a:solidFill>
          </a:endParaRPr>
        </a:p>
      </dgm:t>
    </dgm:pt>
    <dgm:pt modelId="{D5BD607D-D99C-4067-814E-450869CE688B}" type="parTrans" cxnId="{D2BE681D-E629-4895-8645-DF3E85FF456C}">
      <dgm:prSet/>
      <dgm:spPr/>
      <dgm:t>
        <a:bodyPr/>
        <a:lstStyle/>
        <a:p>
          <a:endParaRPr lang="en-US"/>
        </a:p>
      </dgm:t>
    </dgm:pt>
    <dgm:pt modelId="{3B5E6783-D4D6-4853-85C7-F71DDCB1CEBB}" type="sibTrans" cxnId="{D2BE681D-E629-4895-8645-DF3E85FF456C}">
      <dgm:prSet/>
      <dgm:spPr/>
      <dgm:t>
        <a:bodyPr/>
        <a:lstStyle/>
        <a:p>
          <a:endParaRPr lang="en-US"/>
        </a:p>
      </dgm:t>
    </dgm:pt>
    <dgm:pt modelId="{25331EEB-7134-4D36-A3BF-2AB6847A3B8F}">
      <dgm:prSet custT="1"/>
      <dgm:spPr/>
      <dgm:t>
        <a:bodyPr/>
        <a:lstStyle/>
        <a:p>
          <a:pPr rtl="0"/>
          <a:r>
            <a:rPr lang="en-US" sz="2400" baseline="0" dirty="0">
              <a:solidFill>
                <a:schemeClr val="tx1"/>
              </a:solidFill>
            </a:rPr>
            <a:t>May be admitted to the classroom/bus only when the principal/designee provides written certification</a:t>
          </a:r>
          <a:r>
            <a:rPr lang="en-US" sz="2400" baseline="0" dirty="0">
              <a:solidFill>
                <a:schemeClr val="tx1"/>
              </a:solidFill>
              <a:latin typeface="Century Schoolbook" panose="02040604050505020304"/>
            </a:rPr>
            <a:t> </a:t>
          </a:r>
          <a:r>
            <a:rPr lang="en-US" sz="2400" baseline="0" dirty="0">
              <a:solidFill>
                <a:schemeClr val="tx1"/>
              </a:solidFill>
            </a:rPr>
            <a:t>and specifies the disciplinary action, if any, that was taken; </a:t>
          </a:r>
          <a:r>
            <a:rPr lang="en-US" sz="2400" b="1" u="sng" baseline="0" dirty="0">
              <a:solidFill>
                <a:schemeClr val="tx1"/>
              </a:solidFill>
            </a:rPr>
            <a:t>AND, after counselor, social worker, or psychologist develops a behavioral plan for reentry to the classroom for the student</a:t>
          </a:r>
          <a:endParaRPr lang="en-US" sz="2400" b="1" u="sng" dirty="0">
            <a:solidFill>
              <a:schemeClr val="tx1"/>
            </a:solidFill>
          </a:endParaRPr>
        </a:p>
      </dgm:t>
    </dgm:pt>
    <dgm:pt modelId="{323920E1-67D5-4E7A-B273-A03675FEC081}" type="parTrans" cxnId="{906A7E35-8BFA-4689-9D73-9AC8D469E4B9}">
      <dgm:prSet/>
      <dgm:spPr/>
      <dgm:t>
        <a:bodyPr/>
        <a:lstStyle/>
        <a:p>
          <a:endParaRPr lang="en-US"/>
        </a:p>
      </dgm:t>
    </dgm:pt>
    <dgm:pt modelId="{DE7D02C0-8989-40B7-BC16-FD5B858D6D0F}" type="sibTrans" cxnId="{906A7E35-8BFA-4689-9D73-9AC8D469E4B9}">
      <dgm:prSet/>
      <dgm:spPr/>
      <dgm:t>
        <a:bodyPr/>
        <a:lstStyle/>
        <a:p>
          <a:endParaRPr lang="en-US"/>
        </a:p>
      </dgm:t>
    </dgm:pt>
    <dgm:pt modelId="{89C8E730-EC6A-49AA-8A5A-4FE603DF2355}" type="pres">
      <dgm:prSet presAssocID="{88C0B5DE-29C1-477C-89A3-71FEC241E9DD}" presName="Name0" presStyleCnt="0">
        <dgm:presLayoutVars>
          <dgm:dir/>
          <dgm:animLvl val="lvl"/>
          <dgm:resizeHandles val="exact"/>
        </dgm:presLayoutVars>
      </dgm:prSet>
      <dgm:spPr/>
    </dgm:pt>
    <dgm:pt modelId="{46124480-12F4-4BE0-AB9A-D486547D88DA}" type="pres">
      <dgm:prSet presAssocID="{25331EEB-7134-4D36-A3BF-2AB6847A3B8F}" presName="boxAndChildren" presStyleCnt="0"/>
      <dgm:spPr/>
    </dgm:pt>
    <dgm:pt modelId="{F8BAD2EC-A459-4D6B-8753-2737BAEC1C14}" type="pres">
      <dgm:prSet presAssocID="{25331EEB-7134-4D36-A3BF-2AB6847A3B8F}" presName="parentTextBox" presStyleLbl="node1" presStyleIdx="0" presStyleCnt="2"/>
      <dgm:spPr/>
    </dgm:pt>
    <dgm:pt modelId="{D87F5727-CE9E-41A4-8EEB-25917A0FBA44}" type="pres">
      <dgm:prSet presAssocID="{3B5E6783-D4D6-4853-85C7-F71DDCB1CEBB}" presName="sp" presStyleCnt="0"/>
      <dgm:spPr/>
    </dgm:pt>
    <dgm:pt modelId="{6428C2ED-1034-4A40-9627-058889E71F83}" type="pres">
      <dgm:prSet presAssocID="{8C041F7B-E05F-4E09-86D4-CC08CD4867FC}" presName="arrowAndChildren" presStyleCnt="0"/>
      <dgm:spPr/>
    </dgm:pt>
    <dgm:pt modelId="{0CB801AB-451B-4093-BEB4-2FFD8C207260}" type="pres">
      <dgm:prSet presAssocID="{8C041F7B-E05F-4E09-86D4-CC08CD4867FC}" presName="parentTextArrow" presStyleLbl="node1" presStyleIdx="1" presStyleCnt="2" custLinFactNeighborX="700" custLinFactNeighborY="-40791"/>
      <dgm:spPr/>
    </dgm:pt>
  </dgm:ptLst>
  <dgm:cxnLst>
    <dgm:cxn modelId="{D2BE681D-E629-4895-8645-DF3E85FF456C}" srcId="{88C0B5DE-29C1-477C-89A3-71FEC241E9DD}" destId="{8C041F7B-E05F-4E09-86D4-CC08CD4867FC}" srcOrd="0" destOrd="0" parTransId="{D5BD607D-D99C-4067-814E-450869CE688B}" sibTransId="{3B5E6783-D4D6-4853-85C7-F71DDCB1CEBB}"/>
    <dgm:cxn modelId="{906A7E35-8BFA-4689-9D73-9AC8D469E4B9}" srcId="{88C0B5DE-29C1-477C-89A3-71FEC241E9DD}" destId="{25331EEB-7134-4D36-A3BF-2AB6847A3B8F}" srcOrd="1" destOrd="0" parTransId="{323920E1-67D5-4E7A-B273-A03675FEC081}" sibTransId="{DE7D02C0-8989-40B7-BC16-FD5B858D6D0F}"/>
    <dgm:cxn modelId="{36F3353A-CB77-4796-86CC-7479F42D3483}" type="presOf" srcId="{88C0B5DE-29C1-477C-89A3-71FEC241E9DD}" destId="{89C8E730-EC6A-49AA-8A5A-4FE603DF2355}" srcOrd="0" destOrd="0" presId="urn:microsoft.com/office/officeart/2005/8/layout/process4"/>
    <dgm:cxn modelId="{B3586E88-86BB-4348-9B55-B0DF2CBEC6F3}" type="presOf" srcId="{25331EEB-7134-4D36-A3BF-2AB6847A3B8F}" destId="{F8BAD2EC-A459-4D6B-8753-2737BAEC1C14}" srcOrd="0" destOrd="0" presId="urn:microsoft.com/office/officeart/2005/8/layout/process4"/>
    <dgm:cxn modelId="{0A4723C2-F84A-40D5-88EC-F5A130ED924B}" type="presOf" srcId="{8C041F7B-E05F-4E09-86D4-CC08CD4867FC}" destId="{0CB801AB-451B-4093-BEB4-2FFD8C207260}" srcOrd="0" destOrd="0" presId="urn:microsoft.com/office/officeart/2005/8/layout/process4"/>
    <dgm:cxn modelId="{669D4FEC-06B5-4508-A4D2-95E38634F82D}" type="presParOf" srcId="{89C8E730-EC6A-49AA-8A5A-4FE603DF2355}" destId="{46124480-12F4-4BE0-AB9A-D486547D88DA}" srcOrd="0" destOrd="0" presId="urn:microsoft.com/office/officeart/2005/8/layout/process4"/>
    <dgm:cxn modelId="{2F4FC4F4-9113-4A3B-A0D8-64C4FD375163}" type="presParOf" srcId="{46124480-12F4-4BE0-AB9A-D486547D88DA}" destId="{F8BAD2EC-A459-4D6B-8753-2737BAEC1C14}" srcOrd="0" destOrd="0" presId="urn:microsoft.com/office/officeart/2005/8/layout/process4"/>
    <dgm:cxn modelId="{2D337E32-A934-4D2E-88C0-5D4BDFC4D173}" type="presParOf" srcId="{89C8E730-EC6A-49AA-8A5A-4FE603DF2355}" destId="{D87F5727-CE9E-41A4-8EEB-25917A0FBA44}" srcOrd="1" destOrd="0" presId="urn:microsoft.com/office/officeart/2005/8/layout/process4"/>
    <dgm:cxn modelId="{A1C98CCC-5172-4BF5-9107-B637E9F087D5}" type="presParOf" srcId="{89C8E730-EC6A-49AA-8A5A-4FE603DF2355}" destId="{6428C2ED-1034-4A40-9627-058889E71F83}" srcOrd="2" destOrd="0" presId="urn:microsoft.com/office/officeart/2005/8/layout/process4"/>
    <dgm:cxn modelId="{607145DF-7E3A-4669-9896-CDB986F476E0}" type="presParOf" srcId="{6428C2ED-1034-4A40-9627-058889E71F83}" destId="{0CB801AB-451B-4093-BEB4-2FFD8C207260}"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1E1AF2D-BBAD-4552-82B2-7AB8A161FCD5}"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7FFF0655-1A41-4F64-A53C-0F7F25AEE21F}">
      <dgm:prSet/>
      <dgm:spPr/>
      <dgm:t>
        <a:bodyPr/>
        <a:lstStyle/>
        <a:p>
          <a:r>
            <a:rPr lang="en-US" baseline="0" dirty="0">
              <a:solidFill>
                <a:schemeClr val="tx1"/>
              </a:solidFill>
            </a:rPr>
            <a:t>Information relevant to the misconduct including: </a:t>
          </a:r>
          <a:endParaRPr lang="en-US" dirty="0">
            <a:solidFill>
              <a:schemeClr val="tx1"/>
            </a:solidFill>
          </a:endParaRPr>
        </a:p>
      </dgm:t>
    </dgm:pt>
    <dgm:pt modelId="{0E826B1C-E425-4795-A784-DC96621C0245}" type="parTrans" cxnId="{20A497A6-F888-43CC-8A0D-108E0BFE8EFC}">
      <dgm:prSet/>
      <dgm:spPr/>
      <dgm:t>
        <a:bodyPr/>
        <a:lstStyle/>
        <a:p>
          <a:endParaRPr lang="en-US"/>
        </a:p>
      </dgm:t>
    </dgm:pt>
    <dgm:pt modelId="{DD6EFA38-1E5C-4AFC-B7C6-8D8180B50874}" type="sibTrans" cxnId="{20A497A6-F888-43CC-8A0D-108E0BFE8EFC}">
      <dgm:prSet/>
      <dgm:spPr/>
      <dgm:t>
        <a:bodyPr/>
        <a:lstStyle/>
        <a:p>
          <a:endParaRPr lang="en-US"/>
        </a:p>
      </dgm:t>
    </dgm:pt>
    <dgm:pt modelId="{E61A4300-F941-4153-AC6B-5EA5E6404231}">
      <dgm:prSet/>
      <dgm:spPr/>
      <dgm:t>
        <a:bodyPr/>
        <a:lstStyle/>
        <a:p>
          <a:r>
            <a:rPr lang="en-US"/>
            <a:t>Teacher observations of the student</a:t>
          </a:r>
        </a:p>
      </dgm:t>
    </dgm:pt>
    <dgm:pt modelId="{8B249987-53F5-49FE-92A5-EC65F6064974}" type="parTrans" cxnId="{30050D41-FE26-41C4-AB3D-B186A44AAB86}">
      <dgm:prSet/>
      <dgm:spPr/>
      <dgm:t>
        <a:bodyPr/>
        <a:lstStyle/>
        <a:p>
          <a:endParaRPr lang="en-US"/>
        </a:p>
      </dgm:t>
    </dgm:pt>
    <dgm:pt modelId="{7ECAE6EF-5C2E-4DBD-B8EE-72A4223D7CDC}" type="sibTrans" cxnId="{30050D41-FE26-41C4-AB3D-B186A44AAB86}">
      <dgm:prSet/>
      <dgm:spPr/>
      <dgm:t>
        <a:bodyPr/>
        <a:lstStyle/>
        <a:p>
          <a:endParaRPr lang="en-US"/>
        </a:p>
      </dgm:t>
    </dgm:pt>
    <dgm:pt modelId="{FC9FAD64-6DF2-4857-9B7A-21B4698A7063}">
      <dgm:prSet/>
      <dgm:spPr/>
      <dgm:t>
        <a:bodyPr/>
        <a:lstStyle/>
        <a:p>
          <a:r>
            <a:rPr lang="en-US"/>
            <a:t>Information provided by parents </a:t>
          </a:r>
        </a:p>
      </dgm:t>
    </dgm:pt>
    <dgm:pt modelId="{774B72DF-A2F3-4AA6-B962-6DE9FE617E36}" type="parTrans" cxnId="{DCC4BB44-08A8-41F9-8E54-B9679864058E}">
      <dgm:prSet/>
      <dgm:spPr/>
      <dgm:t>
        <a:bodyPr/>
        <a:lstStyle/>
        <a:p>
          <a:endParaRPr lang="en-US"/>
        </a:p>
      </dgm:t>
    </dgm:pt>
    <dgm:pt modelId="{1F1EA8F2-DB2E-41DD-A2AB-0542072BDBB7}" type="sibTrans" cxnId="{DCC4BB44-08A8-41F9-8E54-B9679864058E}">
      <dgm:prSet/>
      <dgm:spPr/>
      <dgm:t>
        <a:bodyPr/>
        <a:lstStyle/>
        <a:p>
          <a:endParaRPr lang="en-US"/>
        </a:p>
      </dgm:t>
    </dgm:pt>
    <dgm:pt modelId="{962E13D8-F9BC-4AE8-BEDF-293B00516235}">
      <dgm:prSet/>
      <dgm:spPr/>
      <dgm:t>
        <a:bodyPr/>
        <a:lstStyle/>
        <a:p>
          <a:r>
            <a:rPr lang="en-US"/>
            <a:t>Student’s IEP and placement </a:t>
          </a:r>
        </a:p>
      </dgm:t>
    </dgm:pt>
    <dgm:pt modelId="{8DB8324E-D8AA-4E14-BAC3-B2930D1E9337}" type="parTrans" cxnId="{43EDE5B3-0C71-49D4-8F5C-1D39F3956AA2}">
      <dgm:prSet/>
      <dgm:spPr/>
      <dgm:t>
        <a:bodyPr/>
        <a:lstStyle/>
        <a:p>
          <a:endParaRPr lang="en-US"/>
        </a:p>
      </dgm:t>
    </dgm:pt>
    <dgm:pt modelId="{1F1245B0-9094-4E09-80F7-5E7847DF6E30}" type="sibTrans" cxnId="{43EDE5B3-0C71-49D4-8F5C-1D39F3956AA2}">
      <dgm:prSet/>
      <dgm:spPr/>
      <dgm:t>
        <a:bodyPr/>
        <a:lstStyle/>
        <a:p>
          <a:endParaRPr lang="en-US"/>
        </a:p>
      </dgm:t>
    </dgm:pt>
    <dgm:pt modelId="{744FBFFC-4E20-441F-B0B4-8201D47E14CA}">
      <dgm:prSet/>
      <dgm:spPr/>
      <dgm:t>
        <a:bodyPr/>
        <a:lstStyle/>
        <a:p>
          <a:r>
            <a:rPr lang="en-US" baseline="0" dirty="0">
              <a:solidFill>
                <a:schemeClr val="tx1"/>
              </a:solidFill>
            </a:rPr>
            <a:t>If the conduct in question was the direct result of the district’s failure to implement the IEP </a:t>
          </a:r>
          <a:endParaRPr lang="en-US" dirty="0">
            <a:solidFill>
              <a:schemeClr val="tx1"/>
            </a:solidFill>
          </a:endParaRPr>
        </a:p>
      </dgm:t>
    </dgm:pt>
    <dgm:pt modelId="{08356D36-185E-45CA-8EBC-5AC5341B2F45}" type="parTrans" cxnId="{D32C90EE-6164-4D3C-95E1-89DC91E402CA}">
      <dgm:prSet/>
      <dgm:spPr/>
      <dgm:t>
        <a:bodyPr/>
        <a:lstStyle/>
        <a:p>
          <a:endParaRPr lang="en-US"/>
        </a:p>
      </dgm:t>
    </dgm:pt>
    <dgm:pt modelId="{035A3658-3710-40ED-99B1-7C94F26149C6}" type="sibTrans" cxnId="{D32C90EE-6164-4D3C-95E1-89DC91E402CA}">
      <dgm:prSet/>
      <dgm:spPr/>
      <dgm:t>
        <a:bodyPr/>
        <a:lstStyle/>
        <a:p>
          <a:endParaRPr lang="en-US"/>
        </a:p>
      </dgm:t>
    </dgm:pt>
    <dgm:pt modelId="{EB06EB6D-0ACA-4171-AFE0-991933422987}">
      <dgm:prSet/>
      <dgm:spPr/>
      <dgm:t>
        <a:bodyPr/>
        <a:lstStyle/>
        <a:p>
          <a:r>
            <a:rPr lang="en-US" baseline="0" dirty="0">
              <a:solidFill>
                <a:schemeClr val="tx1"/>
              </a:solidFill>
            </a:rPr>
            <a:t>Whether Behavior Interventions in IEP were implemented</a:t>
          </a:r>
          <a:endParaRPr lang="en-US" dirty="0">
            <a:solidFill>
              <a:schemeClr val="tx1"/>
            </a:solidFill>
          </a:endParaRPr>
        </a:p>
      </dgm:t>
    </dgm:pt>
    <dgm:pt modelId="{2A12B0CC-530B-41A6-ADAC-39A528BAF7D8}" type="parTrans" cxnId="{254E38D2-D611-4EF3-85CB-3257F27A1E16}">
      <dgm:prSet/>
      <dgm:spPr/>
      <dgm:t>
        <a:bodyPr/>
        <a:lstStyle/>
        <a:p>
          <a:endParaRPr lang="en-US"/>
        </a:p>
      </dgm:t>
    </dgm:pt>
    <dgm:pt modelId="{ED7D8A1B-0E61-4267-BFA3-DD1ED4693F92}" type="sibTrans" cxnId="{254E38D2-D611-4EF3-85CB-3257F27A1E16}">
      <dgm:prSet/>
      <dgm:spPr/>
      <dgm:t>
        <a:bodyPr/>
        <a:lstStyle/>
        <a:p>
          <a:endParaRPr lang="en-US"/>
        </a:p>
      </dgm:t>
    </dgm:pt>
    <dgm:pt modelId="{868F198B-406C-4F3E-BD87-6BD3A83F880B}">
      <dgm:prSet/>
      <dgm:spPr/>
      <dgm:t>
        <a:bodyPr/>
        <a:lstStyle/>
        <a:p>
          <a:r>
            <a:rPr lang="en-US" baseline="0" dirty="0">
              <a:solidFill>
                <a:schemeClr val="tx1"/>
              </a:solidFill>
            </a:rPr>
            <a:t>Whether student’s disability impacted his/her ability to understand the impact and consequences of the behavior or his/her ability to control the behavior</a:t>
          </a:r>
          <a:endParaRPr lang="en-US" dirty="0">
            <a:solidFill>
              <a:schemeClr val="tx1"/>
            </a:solidFill>
          </a:endParaRPr>
        </a:p>
      </dgm:t>
    </dgm:pt>
    <dgm:pt modelId="{35C2382D-76CD-48F2-8D54-647386D181F8}" type="parTrans" cxnId="{D2C3712E-81FF-4F3D-9CCF-B04581E1AEDD}">
      <dgm:prSet/>
      <dgm:spPr/>
      <dgm:t>
        <a:bodyPr/>
        <a:lstStyle/>
        <a:p>
          <a:endParaRPr lang="en-US"/>
        </a:p>
      </dgm:t>
    </dgm:pt>
    <dgm:pt modelId="{440375B0-0747-48DC-8906-2DAD06B64746}" type="sibTrans" cxnId="{D2C3712E-81FF-4F3D-9CCF-B04581E1AEDD}">
      <dgm:prSet/>
      <dgm:spPr/>
      <dgm:t>
        <a:bodyPr/>
        <a:lstStyle/>
        <a:p>
          <a:endParaRPr lang="en-US"/>
        </a:p>
      </dgm:t>
    </dgm:pt>
    <dgm:pt modelId="{D1AF8D3C-8C59-4FA0-8ADC-041B71CF6BCA}" type="pres">
      <dgm:prSet presAssocID="{71E1AF2D-BBAD-4552-82B2-7AB8A161FCD5}" presName="Name0" presStyleCnt="0">
        <dgm:presLayoutVars>
          <dgm:dir/>
          <dgm:animLvl val="lvl"/>
          <dgm:resizeHandles val="exact"/>
        </dgm:presLayoutVars>
      </dgm:prSet>
      <dgm:spPr/>
    </dgm:pt>
    <dgm:pt modelId="{F46EADD2-F69F-455C-93EE-EC41E2CEEA48}" type="pres">
      <dgm:prSet presAssocID="{868F198B-406C-4F3E-BD87-6BD3A83F880B}" presName="boxAndChildren" presStyleCnt="0"/>
      <dgm:spPr/>
    </dgm:pt>
    <dgm:pt modelId="{C5B6B5ED-C859-42C5-9C23-73706A526D51}" type="pres">
      <dgm:prSet presAssocID="{868F198B-406C-4F3E-BD87-6BD3A83F880B}" presName="parentTextBox" presStyleLbl="node1" presStyleIdx="0" presStyleCnt="4"/>
      <dgm:spPr/>
    </dgm:pt>
    <dgm:pt modelId="{D0E60A24-09F6-4F7D-8FA0-1411C84F9DC4}" type="pres">
      <dgm:prSet presAssocID="{ED7D8A1B-0E61-4267-BFA3-DD1ED4693F92}" presName="sp" presStyleCnt="0"/>
      <dgm:spPr/>
    </dgm:pt>
    <dgm:pt modelId="{8F60D355-1716-42E3-BE2E-7B5C598824DC}" type="pres">
      <dgm:prSet presAssocID="{EB06EB6D-0ACA-4171-AFE0-991933422987}" presName="arrowAndChildren" presStyleCnt="0"/>
      <dgm:spPr/>
    </dgm:pt>
    <dgm:pt modelId="{3813FA36-AD2F-4E69-9A12-B55E84B8C80F}" type="pres">
      <dgm:prSet presAssocID="{EB06EB6D-0ACA-4171-AFE0-991933422987}" presName="parentTextArrow" presStyleLbl="node1" presStyleIdx="1" presStyleCnt="4"/>
      <dgm:spPr/>
    </dgm:pt>
    <dgm:pt modelId="{DD4B6FC4-C2BC-4592-9B7E-C89E647693E1}" type="pres">
      <dgm:prSet presAssocID="{035A3658-3710-40ED-99B1-7C94F26149C6}" presName="sp" presStyleCnt="0"/>
      <dgm:spPr/>
    </dgm:pt>
    <dgm:pt modelId="{65E4B66C-612A-440B-8F31-09A848C01AA8}" type="pres">
      <dgm:prSet presAssocID="{744FBFFC-4E20-441F-B0B4-8201D47E14CA}" presName="arrowAndChildren" presStyleCnt="0"/>
      <dgm:spPr/>
    </dgm:pt>
    <dgm:pt modelId="{09314427-F26F-4B56-AAD5-ED9D24892AAD}" type="pres">
      <dgm:prSet presAssocID="{744FBFFC-4E20-441F-B0B4-8201D47E14CA}" presName="parentTextArrow" presStyleLbl="node1" presStyleIdx="2" presStyleCnt="4"/>
      <dgm:spPr/>
    </dgm:pt>
    <dgm:pt modelId="{C33F31D7-6256-48E0-8864-9B510BED85C1}" type="pres">
      <dgm:prSet presAssocID="{DD6EFA38-1E5C-4AFC-B7C6-8D8180B50874}" presName="sp" presStyleCnt="0"/>
      <dgm:spPr/>
    </dgm:pt>
    <dgm:pt modelId="{37F256CD-28CE-41D7-B08E-3FF52B9197AE}" type="pres">
      <dgm:prSet presAssocID="{7FFF0655-1A41-4F64-A53C-0F7F25AEE21F}" presName="arrowAndChildren" presStyleCnt="0"/>
      <dgm:spPr/>
    </dgm:pt>
    <dgm:pt modelId="{599EFC0F-F4D2-499B-A7B2-958FFD68A781}" type="pres">
      <dgm:prSet presAssocID="{7FFF0655-1A41-4F64-A53C-0F7F25AEE21F}" presName="parentTextArrow" presStyleLbl="node1" presStyleIdx="2" presStyleCnt="4"/>
      <dgm:spPr/>
    </dgm:pt>
    <dgm:pt modelId="{A088ADC7-8659-4032-983E-547A17F258FC}" type="pres">
      <dgm:prSet presAssocID="{7FFF0655-1A41-4F64-A53C-0F7F25AEE21F}" presName="arrow" presStyleLbl="node1" presStyleIdx="3" presStyleCnt="4"/>
      <dgm:spPr/>
    </dgm:pt>
    <dgm:pt modelId="{0510612B-4856-4E8C-9373-F3FF3EA9B008}" type="pres">
      <dgm:prSet presAssocID="{7FFF0655-1A41-4F64-A53C-0F7F25AEE21F}" presName="descendantArrow" presStyleCnt="0"/>
      <dgm:spPr/>
    </dgm:pt>
    <dgm:pt modelId="{5BA02AF4-BCA8-441C-88B3-1223218BE8BD}" type="pres">
      <dgm:prSet presAssocID="{E61A4300-F941-4153-AC6B-5EA5E6404231}" presName="childTextArrow" presStyleLbl="fgAccFollowNode1" presStyleIdx="0" presStyleCnt="3">
        <dgm:presLayoutVars>
          <dgm:bulletEnabled val="1"/>
        </dgm:presLayoutVars>
      </dgm:prSet>
      <dgm:spPr/>
    </dgm:pt>
    <dgm:pt modelId="{B8250DE0-25C0-4ED5-A860-696DF6BEFBE8}" type="pres">
      <dgm:prSet presAssocID="{FC9FAD64-6DF2-4857-9B7A-21B4698A7063}" presName="childTextArrow" presStyleLbl="fgAccFollowNode1" presStyleIdx="1" presStyleCnt="3">
        <dgm:presLayoutVars>
          <dgm:bulletEnabled val="1"/>
        </dgm:presLayoutVars>
      </dgm:prSet>
      <dgm:spPr/>
    </dgm:pt>
    <dgm:pt modelId="{7EA5561C-AC46-476D-8DE5-4DD5B3FF093D}" type="pres">
      <dgm:prSet presAssocID="{962E13D8-F9BC-4AE8-BEDF-293B00516235}" presName="childTextArrow" presStyleLbl="fgAccFollowNode1" presStyleIdx="2" presStyleCnt="3">
        <dgm:presLayoutVars>
          <dgm:bulletEnabled val="1"/>
        </dgm:presLayoutVars>
      </dgm:prSet>
      <dgm:spPr/>
    </dgm:pt>
  </dgm:ptLst>
  <dgm:cxnLst>
    <dgm:cxn modelId="{A4B75911-FAF8-4E45-9A03-540E56DCC717}" type="presOf" srcId="{FC9FAD64-6DF2-4857-9B7A-21B4698A7063}" destId="{B8250DE0-25C0-4ED5-A860-696DF6BEFBE8}" srcOrd="0" destOrd="0" presId="urn:microsoft.com/office/officeart/2005/8/layout/process4"/>
    <dgm:cxn modelId="{7FBC3916-C406-4F48-836B-6F8B4BB68D94}" type="presOf" srcId="{744FBFFC-4E20-441F-B0B4-8201D47E14CA}" destId="{09314427-F26F-4B56-AAD5-ED9D24892AAD}" srcOrd="0" destOrd="0" presId="urn:microsoft.com/office/officeart/2005/8/layout/process4"/>
    <dgm:cxn modelId="{5DD53C1A-4675-4F05-9FE6-F26159A95DAF}" type="presOf" srcId="{7FFF0655-1A41-4F64-A53C-0F7F25AEE21F}" destId="{599EFC0F-F4D2-499B-A7B2-958FFD68A781}" srcOrd="0" destOrd="0" presId="urn:microsoft.com/office/officeart/2005/8/layout/process4"/>
    <dgm:cxn modelId="{D2C3712E-81FF-4F3D-9CCF-B04581E1AEDD}" srcId="{71E1AF2D-BBAD-4552-82B2-7AB8A161FCD5}" destId="{868F198B-406C-4F3E-BD87-6BD3A83F880B}" srcOrd="3" destOrd="0" parTransId="{35C2382D-76CD-48F2-8D54-647386D181F8}" sibTransId="{440375B0-0747-48DC-8906-2DAD06B64746}"/>
    <dgm:cxn modelId="{30050D41-FE26-41C4-AB3D-B186A44AAB86}" srcId="{7FFF0655-1A41-4F64-A53C-0F7F25AEE21F}" destId="{E61A4300-F941-4153-AC6B-5EA5E6404231}" srcOrd="0" destOrd="0" parTransId="{8B249987-53F5-49FE-92A5-EC65F6064974}" sibTransId="{7ECAE6EF-5C2E-4DBD-B8EE-72A4223D7CDC}"/>
    <dgm:cxn modelId="{44663942-30F5-4AF7-A0CC-5FC61CCDA5D0}" type="presOf" srcId="{7FFF0655-1A41-4F64-A53C-0F7F25AEE21F}" destId="{A088ADC7-8659-4032-983E-547A17F258FC}" srcOrd="1" destOrd="0" presId="urn:microsoft.com/office/officeart/2005/8/layout/process4"/>
    <dgm:cxn modelId="{DCC4BB44-08A8-41F9-8E54-B9679864058E}" srcId="{7FFF0655-1A41-4F64-A53C-0F7F25AEE21F}" destId="{FC9FAD64-6DF2-4857-9B7A-21B4698A7063}" srcOrd="1" destOrd="0" parTransId="{774B72DF-A2F3-4AA6-B962-6DE9FE617E36}" sibTransId="{1F1EA8F2-DB2E-41DD-A2AB-0542072BDBB7}"/>
    <dgm:cxn modelId="{6DAF3E84-5B22-4190-B0AC-AA58A406213F}" type="presOf" srcId="{EB06EB6D-0ACA-4171-AFE0-991933422987}" destId="{3813FA36-AD2F-4E69-9A12-B55E84B8C80F}" srcOrd="0" destOrd="0" presId="urn:microsoft.com/office/officeart/2005/8/layout/process4"/>
    <dgm:cxn modelId="{93A52189-4D5F-4E1A-B669-7625BDEC7D36}" type="presOf" srcId="{E61A4300-F941-4153-AC6B-5EA5E6404231}" destId="{5BA02AF4-BCA8-441C-88B3-1223218BE8BD}" srcOrd="0" destOrd="0" presId="urn:microsoft.com/office/officeart/2005/8/layout/process4"/>
    <dgm:cxn modelId="{20A497A6-F888-43CC-8A0D-108E0BFE8EFC}" srcId="{71E1AF2D-BBAD-4552-82B2-7AB8A161FCD5}" destId="{7FFF0655-1A41-4F64-A53C-0F7F25AEE21F}" srcOrd="0" destOrd="0" parTransId="{0E826B1C-E425-4795-A784-DC96621C0245}" sibTransId="{DD6EFA38-1E5C-4AFC-B7C6-8D8180B50874}"/>
    <dgm:cxn modelId="{43EDE5B3-0C71-49D4-8F5C-1D39F3956AA2}" srcId="{7FFF0655-1A41-4F64-A53C-0F7F25AEE21F}" destId="{962E13D8-F9BC-4AE8-BEDF-293B00516235}" srcOrd="2" destOrd="0" parTransId="{8DB8324E-D8AA-4E14-BAC3-B2930D1E9337}" sibTransId="{1F1245B0-9094-4E09-80F7-5E7847DF6E30}"/>
    <dgm:cxn modelId="{4403E4BB-76B2-4E02-99FC-6D4C927C1E34}" type="presOf" srcId="{868F198B-406C-4F3E-BD87-6BD3A83F880B}" destId="{C5B6B5ED-C859-42C5-9C23-73706A526D51}" srcOrd="0" destOrd="0" presId="urn:microsoft.com/office/officeart/2005/8/layout/process4"/>
    <dgm:cxn modelId="{254E38D2-D611-4EF3-85CB-3257F27A1E16}" srcId="{71E1AF2D-BBAD-4552-82B2-7AB8A161FCD5}" destId="{EB06EB6D-0ACA-4171-AFE0-991933422987}" srcOrd="2" destOrd="0" parTransId="{2A12B0CC-530B-41A6-ADAC-39A528BAF7D8}" sibTransId="{ED7D8A1B-0E61-4267-BFA3-DD1ED4693F92}"/>
    <dgm:cxn modelId="{940A6EE4-13D2-4D3F-8367-F6C0454A5986}" type="presOf" srcId="{962E13D8-F9BC-4AE8-BEDF-293B00516235}" destId="{7EA5561C-AC46-476D-8DE5-4DD5B3FF093D}" srcOrd="0" destOrd="0" presId="urn:microsoft.com/office/officeart/2005/8/layout/process4"/>
    <dgm:cxn modelId="{D32C90EE-6164-4D3C-95E1-89DC91E402CA}" srcId="{71E1AF2D-BBAD-4552-82B2-7AB8A161FCD5}" destId="{744FBFFC-4E20-441F-B0B4-8201D47E14CA}" srcOrd="1" destOrd="0" parTransId="{08356D36-185E-45CA-8EBC-5AC5341B2F45}" sibTransId="{035A3658-3710-40ED-99B1-7C94F26149C6}"/>
    <dgm:cxn modelId="{094118F8-7481-446F-BC83-1C7C9696890E}" type="presOf" srcId="{71E1AF2D-BBAD-4552-82B2-7AB8A161FCD5}" destId="{D1AF8D3C-8C59-4FA0-8ADC-041B71CF6BCA}" srcOrd="0" destOrd="0" presId="urn:microsoft.com/office/officeart/2005/8/layout/process4"/>
    <dgm:cxn modelId="{01E31A0A-ACE9-4F74-A781-6BFA52608B86}" type="presParOf" srcId="{D1AF8D3C-8C59-4FA0-8ADC-041B71CF6BCA}" destId="{F46EADD2-F69F-455C-93EE-EC41E2CEEA48}" srcOrd="0" destOrd="0" presId="urn:microsoft.com/office/officeart/2005/8/layout/process4"/>
    <dgm:cxn modelId="{2A4B5BFF-8BD0-4350-812A-BA0A5127DE1F}" type="presParOf" srcId="{F46EADD2-F69F-455C-93EE-EC41E2CEEA48}" destId="{C5B6B5ED-C859-42C5-9C23-73706A526D51}" srcOrd="0" destOrd="0" presId="urn:microsoft.com/office/officeart/2005/8/layout/process4"/>
    <dgm:cxn modelId="{725615C0-7109-46C5-87B1-0F2E5AEE6171}" type="presParOf" srcId="{D1AF8D3C-8C59-4FA0-8ADC-041B71CF6BCA}" destId="{D0E60A24-09F6-4F7D-8FA0-1411C84F9DC4}" srcOrd="1" destOrd="0" presId="urn:microsoft.com/office/officeart/2005/8/layout/process4"/>
    <dgm:cxn modelId="{D963F283-46D1-42C8-A78E-29B06819F80D}" type="presParOf" srcId="{D1AF8D3C-8C59-4FA0-8ADC-041B71CF6BCA}" destId="{8F60D355-1716-42E3-BE2E-7B5C598824DC}" srcOrd="2" destOrd="0" presId="urn:microsoft.com/office/officeart/2005/8/layout/process4"/>
    <dgm:cxn modelId="{7CDF33C4-43E4-4E9D-AF41-92B9B3BB4AEC}" type="presParOf" srcId="{8F60D355-1716-42E3-BE2E-7B5C598824DC}" destId="{3813FA36-AD2F-4E69-9A12-B55E84B8C80F}" srcOrd="0" destOrd="0" presId="urn:microsoft.com/office/officeart/2005/8/layout/process4"/>
    <dgm:cxn modelId="{9F6841F6-D28E-487F-91F2-1C4811445171}" type="presParOf" srcId="{D1AF8D3C-8C59-4FA0-8ADC-041B71CF6BCA}" destId="{DD4B6FC4-C2BC-4592-9B7E-C89E647693E1}" srcOrd="3" destOrd="0" presId="urn:microsoft.com/office/officeart/2005/8/layout/process4"/>
    <dgm:cxn modelId="{5546B7FE-E489-4666-A7A2-4BA5585A4E12}" type="presParOf" srcId="{D1AF8D3C-8C59-4FA0-8ADC-041B71CF6BCA}" destId="{65E4B66C-612A-440B-8F31-09A848C01AA8}" srcOrd="4" destOrd="0" presId="urn:microsoft.com/office/officeart/2005/8/layout/process4"/>
    <dgm:cxn modelId="{A08084B5-A17C-42FD-B2C5-59114B13793D}" type="presParOf" srcId="{65E4B66C-612A-440B-8F31-09A848C01AA8}" destId="{09314427-F26F-4B56-AAD5-ED9D24892AAD}" srcOrd="0" destOrd="0" presId="urn:microsoft.com/office/officeart/2005/8/layout/process4"/>
    <dgm:cxn modelId="{4003A506-E09F-4315-9F8B-39F1FAF5E9CD}" type="presParOf" srcId="{D1AF8D3C-8C59-4FA0-8ADC-041B71CF6BCA}" destId="{C33F31D7-6256-48E0-8864-9B510BED85C1}" srcOrd="5" destOrd="0" presId="urn:microsoft.com/office/officeart/2005/8/layout/process4"/>
    <dgm:cxn modelId="{444BE895-E589-4FE2-85D4-31F0C3D3F4D6}" type="presParOf" srcId="{D1AF8D3C-8C59-4FA0-8ADC-041B71CF6BCA}" destId="{37F256CD-28CE-41D7-B08E-3FF52B9197AE}" srcOrd="6" destOrd="0" presId="urn:microsoft.com/office/officeart/2005/8/layout/process4"/>
    <dgm:cxn modelId="{0C583525-C5FB-4728-9597-C84BBF169C67}" type="presParOf" srcId="{37F256CD-28CE-41D7-B08E-3FF52B9197AE}" destId="{599EFC0F-F4D2-499B-A7B2-958FFD68A781}" srcOrd="0" destOrd="0" presId="urn:microsoft.com/office/officeart/2005/8/layout/process4"/>
    <dgm:cxn modelId="{BE8E9875-6878-48F8-AD34-C566E3134297}" type="presParOf" srcId="{37F256CD-28CE-41D7-B08E-3FF52B9197AE}" destId="{A088ADC7-8659-4032-983E-547A17F258FC}" srcOrd="1" destOrd="0" presId="urn:microsoft.com/office/officeart/2005/8/layout/process4"/>
    <dgm:cxn modelId="{8A23F2DD-16AD-4FBF-ACFC-10A8659E5E19}" type="presParOf" srcId="{37F256CD-28CE-41D7-B08E-3FF52B9197AE}" destId="{0510612B-4856-4E8C-9373-F3FF3EA9B008}" srcOrd="2" destOrd="0" presId="urn:microsoft.com/office/officeart/2005/8/layout/process4"/>
    <dgm:cxn modelId="{0AF57469-AE29-4B7A-9462-605D49B01AC7}" type="presParOf" srcId="{0510612B-4856-4E8C-9373-F3FF3EA9B008}" destId="{5BA02AF4-BCA8-441C-88B3-1223218BE8BD}" srcOrd="0" destOrd="0" presId="urn:microsoft.com/office/officeart/2005/8/layout/process4"/>
    <dgm:cxn modelId="{E26319B1-D7C4-42D0-BA5F-FF7F968BB429}" type="presParOf" srcId="{0510612B-4856-4E8C-9373-F3FF3EA9B008}" destId="{B8250DE0-25C0-4ED5-A860-696DF6BEFBE8}" srcOrd="1" destOrd="0" presId="urn:microsoft.com/office/officeart/2005/8/layout/process4"/>
    <dgm:cxn modelId="{B66D0D53-9987-4435-9633-30A2EF2A9A4D}" type="presParOf" srcId="{0510612B-4856-4E8C-9373-F3FF3EA9B008}" destId="{7EA5561C-AC46-476D-8DE5-4DD5B3FF093D}" srcOrd="2"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A36F5D4-07EC-436B-801B-7749D5D48A2B}"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n-US"/>
        </a:p>
      </dgm:t>
    </dgm:pt>
    <dgm:pt modelId="{22DA2998-CF47-4121-A115-990B0D423587}">
      <dgm:prSet custT="1"/>
      <dgm:spPr/>
      <dgm:t>
        <a:bodyPr/>
        <a:lstStyle/>
        <a:p>
          <a:r>
            <a:rPr lang="en-US" sz="3600" baseline="0" dirty="0">
              <a:solidFill>
                <a:schemeClr val="tx1"/>
              </a:solidFill>
            </a:rPr>
            <a:t>May be excluded if b</a:t>
          </a:r>
          <a:r>
            <a:rPr lang="en-US" sz="3600" b="0" i="0" baseline="0" dirty="0">
              <a:solidFill>
                <a:schemeClr val="tx1"/>
              </a:solidFill>
            </a:rPr>
            <a:t>ehavior of the student is:</a:t>
          </a:r>
          <a:endParaRPr lang="en-US" sz="3600" dirty="0">
            <a:solidFill>
              <a:schemeClr val="tx1"/>
            </a:solidFill>
          </a:endParaRPr>
        </a:p>
      </dgm:t>
    </dgm:pt>
    <dgm:pt modelId="{7D52517C-BB77-463C-99BA-6064DDCCF9FE}" type="parTrans" cxnId="{872FB41B-CC86-490F-9648-E839F32A1D2D}">
      <dgm:prSet/>
      <dgm:spPr/>
      <dgm:t>
        <a:bodyPr/>
        <a:lstStyle/>
        <a:p>
          <a:endParaRPr lang="en-US"/>
        </a:p>
      </dgm:t>
    </dgm:pt>
    <dgm:pt modelId="{3B2C9C50-B173-4DCB-AAE7-8181E28E1365}" type="sibTrans" cxnId="{872FB41B-CC86-490F-9648-E839F32A1D2D}">
      <dgm:prSet/>
      <dgm:spPr/>
      <dgm:t>
        <a:bodyPr/>
        <a:lstStyle/>
        <a:p>
          <a:endParaRPr lang="en-US"/>
        </a:p>
      </dgm:t>
    </dgm:pt>
    <dgm:pt modelId="{42A1E991-5F06-495F-A728-D264CD60DF1E}">
      <dgm:prSet custT="1"/>
      <dgm:spPr/>
      <dgm:t>
        <a:bodyPr/>
        <a:lstStyle/>
        <a:p>
          <a:r>
            <a:rPr lang="en-US" sz="2800" b="0" i="0" baseline="0" dirty="0">
              <a:solidFill>
                <a:schemeClr val="tx1"/>
              </a:solidFill>
            </a:rPr>
            <a:t>Disorderly conduct</a:t>
          </a:r>
          <a:endParaRPr lang="en-US" sz="2800" dirty="0">
            <a:solidFill>
              <a:schemeClr val="tx1"/>
            </a:solidFill>
          </a:endParaRPr>
        </a:p>
      </dgm:t>
    </dgm:pt>
    <dgm:pt modelId="{16EE8CDF-4DC9-4068-B1C6-2FD66BFC11CF}" type="parTrans" cxnId="{B04F5770-A442-4614-9B1A-6ED7B9E723B0}">
      <dgm:prSet/>
      <dgm:spPr/>
      <dgm:t>
        <a:bodyPr/>
        <a:lstStyle/>
        <a:p>
          <a:endParaRPr lang="en-US"/>
        </a:p>
      </dgm:t>
    </dgm:pt>
    <dgm:pt modelId="{D60C4246-B21B-4248-888F-C9BA7F7F9FA4}" type="sibTrans" cxnId="{B04F5770-A442-4614-9B1A-6ED7B9E723B0}">
      <dgm:prSet/>
      <dgm:spPr/>
      <dgm:t>
        <a:bodyPr/>
        <a:lstStyle/>
        <a:p>
          <a:endParaRPr lang="en-US"/>
        </a:p>
      </dgm:t>
    </dgm:pt>
    <dgm:pt modelId="{53840B1D-C2FC-4E4A-BDAF-31D0EB0BE260}">
      <dgm:prSet custT="1"/>
      <dgm:spPr/>
      <dgm:t>
        <a:bodyPr/>
        <a:lstStyle/>
        <a:p>
          <a:r>
            <a:rPr lang="en-US" sz="2800" b="0" i="0" baseline="0" dirty="0">
              <a:solidFill>
                <a:schemeClr val="tx1"/>
              </a:solidFill>
            </a:rPr>
            <a:t>Interfering with an orderly educational process, or </a:t>
          </a:r>
          <a:endParaRPr lang="en-US" sz="2800" dirty="0">
            <a:solidFill>
              <a:schemeClr val="tx1"/>
            </a:solidFill>
          </a:endParaRPr>
        </a:p>
      </dgm:t>
    </dgm:pt>
    <dgm:pt modelId="{99A83461-99CC-4F9A-A0BC-F09B1E8E920C}" type="parTrans" cxnId="{E92FD656-6CB9-472A-BB62-EC0571C67DD2}">
      <dgm:prSet/>
      <dgm:spPr/>
      <dgm:t>
        <a:bodyPr/>
        <a:lstStyle/>
        <a:p>
          <a:endParaRPr lang="en-US"/>
        </a:p>
      </dgm:t>
    </dgm:pt>
    <dgm:pt modelId="{E917D605-635F-4FCA-B1C7-8AA0FA1EF41B}" type="sibTrans" cxnId="{E92FD656-6CB9-472A-BB62-EC0571C67DD2}">
      <dgm:prSet/>
      <dgm:spPr/>
      <dgm:t>
        <a:bodyPr/>
        <a:lstStyle/>
        <a:p>
          <a:endParaRPr lang="en-US"/>
        </a:p>
      </dgm:t>
    </dgm:pt>
    <dgm:pt modelId="{37F8F585-0470-44BB-9EB3-77DB26FD526F}">
      <dgm:prSet custT="1"/>
      <dgm:spPr/>
      <dgm:t>
        <a:bodyPr/>
        <a:lstStyle/>
        <a:p>
          <a:r>
            <a:rPr lang="en-US" sz="2800" b="0" i="0" baseline="0" dirty="0">
              <a:solidFill>
                <a:schemeClr val="tx1"/>
              </a:solidFill>
            </a:rPr>
            <a:t>Obstructs the teaching or learning process of others in the classroom</a:t>
          </a:r>
          <a:endParaRPr lang="en-US" sz="2800" dirty="0">
            <a:solidFill>
              <a:schemeClr val="tx1"/>
            </a:solidFill>
          </a:endParaRPr>
        </a:p>
      </dgm:t>
    </dgm:pt>
    <dgm:pt modelId="{CE7A0B17-D93C-48F4-9DF1-530ABD15A73A}" type="parTrans" cxnId="{34651DF8-EF05-4FFF-85EF-A00A1E15A2DC}">
      <dgm:prSet/>
      <dgm:spPr/>
      <dgm:t>
        <a:bodyPr/>
        <a:lstStyle/>
        <a:p>
          <a:endParaRPr lang="en-US"/>
        </a:p>
      </dgm:t>
    </dgm:pt>
    <dgm:pt modelId="{C0F14A39-0E4F-4757-B7B9-5CCFD69EBCA2}" type="sibTrans" cxnId="{34651DF8-EF05-4FFF-85EF-A00A1E15A2DC}">
      <dgm:prSet/>
      <dgm:spPr/>
      <dgm:t>
        <a:bodyPr/>
        <a:lstStyle/>
        <a:p>
          <a:endParaRPr lang="en-US"/>
        </a:p>
      </dgm:t>
    </dgm:pt>
    <dgm:pt modelId="{787FB08F-7467-4B2F-B566-CD797F4CB5AC}" type="pres">
      <dgm:prSet presAssocID="{4A36F5D4-07EC-436B-801B-7749D5D48A2B}" presName="diagram" presStyleCnt="0">
        <dgm:presLayoutVars>
          <dgm:dir/>
          <dgm:resizeHandles val="exact"/>
        </dgm:presLayoutVars>
      </dgm:prSet>
      <dgm:spPr/>
    </dgm:pt>
    <dgm:pt modelId="{E1E250D4-2F81-43D8-AF5C-7967B5EB72FA}" type="pres">
      <dgm:prSet presAssocID="{22DA2998-CF47-4121-A115-990B0D423587}" presName="node" presStyleLbl="node1" presStyleIdx="0" presStyleCnt="1" custScaleX="74544" custScaleY="67133">
        <dgm:presLayoutVars>
          <dgm:bulletEnabled val="1"/>
        </dgm:presLayoutVars>
      </dgm:prSet>
      <dgm:spPr/>
    </dgm:pt>
  </dgm:ptLst>
  <dgm:cxnLst>
    <dgm:cxn modelId="{3557720C-27A0-44D7-BBE1-61D066F57E81}" type="presOf" srcId="{53840B1D-C2FC-4E4A-BDAF-31D0EB0BE260}" destId="{E1E250D4-2F81-43D8-AF5C-7967B5EB72FA}" srcOrd="0" destOrd="2" presId="urn:microsoft.com/office/officeart/2005/8/layout/process5"/>
    <dgm:cxn modelId="{872FB41B-CC86-490F-9648-E839F32A1D2D}" srcId="{4A36F5D4-07EC-436B-801B-7749D5D48A2B}" destId="{22DA2998-CF47-4121-A115-990B0D423587}" srcOrd="0" destOrd="0" parTransId="{7D52517C-BB77-463C-99BA-6064DDCCF9FE}" sibTransId="{3B2C9C50-B173-4DCB-AAE7-8181E28E1365}"/>
    <dgm:cxn modelId="{72ADEA29-207C-4BE8-A5A1-934BB8813046}" type="presOf" srcId="{42A1E991-5F06-495F-A728-D264CD60DF1E}" destId="{E1E250D4-2F81-43D8-AF5C-7967B5EB72FA}" srcOrd="0" destOrd="1" presId="urn:microsoft.com/office/officeart/2005/8/layout/process5"/>
    <dgm:cxn modelId="{38AB6962-9674-4F9E-8E94-E44BF784DC85}" type="presOf" srcId="{37F8F585-0470-44BB-9EB3-77DB26FD526F}" destId="{E1E250D4-2F81-43D8-AF5C-7967B5EB72FA}" srcOrd="0" destOrd="3" presId="urn:microsoft.com/office/officeart/2005/8/layout/process5"/>
    <dgm:cxn modelId="{BCA2426C-0BCA-4EC6-9CB8-EA9D886AFAB4}" type="presOf" srcId="{4A36F5D4-07EC-436B-801B-7749D5D48A2B}" destId="{787FB08F-7467-4B2F-B566-CD797F4CB5AC}" srcOrd="0" destOrd="0" presId="urn:microsoft.com/office/officeart/2005/8/layout/process5"/>
    <dgm:cxn modelId="{B04F5770-A442-4614-9B1A-6ED7B9E723B0}" srcId="{22DA2998-CF47-4121-A115-990B0D423587}" destId="{42A1E991-5F06-495F-A728-D264CD60DF1E}" srcOrd="0" destOrd="0" parTransId="{16EE8CDF-4DC9-4068-B1C6-2FD66BFC11CF}" sibTransId="{D60C4246-B21B-4248-888F-C9BA7F7F9FA4}"/>
    <dgm:cxn modelId="{E92FD656-6CB9-472A-BB62-EC0571C67DD2}" srcId="{22DA2998-CF47-4121-A115-990B0D423587}" destId="{53840B1D-C2FC-4E4A-BDAF-31D0EB0BE260}" srcOrd="1" destOrd="0" parTransId="{99A83461-99CC-4F9A-A0BC-F09B1E8E920C}" sibTransId="{E917D605-635F-4FCA-B1C7-8AA0FA1EF41B}"/>
    <dgm:cxn modelId="{324B0DCC-49C1-4E0D-9BC2-F220D2F63C51}" type="presOf" srcId="{22DA2998-CF47-4121-A115-990B0D423587}" destId="{E1E250D4-2F81-43D8-AF5C-7967B5EB72FA}" srcOrd="0" destOrd="0" presId="urn:microsoft.com/office/officeart/2005/8/layout/process5"/>
    <dgm:cxn modelId="{34651DF8-EF05-4FFF-85EF-A00A1E15A2DC}" srcId="{22DA2998-CF47-4121-A115-990B0D423587}" destId="{37F8F585-0470-44BB-9EB3-77DB26FD526F}" srcOrd="2" destOrd="0" parTransId="{CE7A0B17-D93C-48F4-9DF1-530ABD15A73A}" sibTransId="{C0F14A39-0E4F-4757-B7B9-5CCFD69EBCA2}"/>
    <dgm:cxn modelId="{7C0F585D-EFD0-47F4-A254-CF4C5EEF1DD3}" type="presParOf" srcId="{787FB08F-7467-4B2F-B566-CD797F4CB5AC}" destId="{E1E250D4-2F81-43D8-AF5C-7967B5EB72FA}" srcOrd="0"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E7441F1-C167-4CD5-8C66-C2FD0A5CB7F2}" type="doc">
      <dgm:prSet loTypeId="urn:microsoft.com/office/officeart/2005/8/layout/vProcess5" loCatId="process" qsTypeId="urn:microsoft.com/office/officeart/2005/8/quickstyle/simple2" qsCatId="simple" csTypeId="urn:microsoft.com/office/officeart/2005/8/colors/colorful2" csCatId="colorful" phldr="1"/>
      <dgm:spPr/>
      <dgm:t>
        <a:bodyPr/>
        <a:lstStyle/>
        <a:p>
          <a:endParaRPr lang="en-US"/>
        </a:p>
      </dgm:t>
    </dgm:pt>
    <dgm:pt modelId="{9AE94EA4-844C-4B8D-B344-4CF91514BE8B}">
      <dgm:prSet custT="1"/>
      <dgm:spPr/>
      <dgm:t>
        <a:bodyPr/>
        <a:lstStyle/>
        <a:p>
          <a:r>
            <a:rPr lang="en-US" sz="2400" b="1" i="0" dirty="0">
              <a:solidFill>
                <a:schemeClr val="tx1"/>
              </a:solidFill>
            </a:rPr>
            <a:t>Student may not re-enter that teacher's classroom for at least the remainder of the instructional day;</a:t>
          </a:r>
          <a:endParaRPr lang="en-US" sz="2400" b="1" dirty="0">
            <a:solidFill>
              <a:schemeClr val="tx1"/>
            </a:solidFill>
          </a:endParaRPr>
        </a:p>
      </dgm:t>
    </dgm:pt>
    <dgm:pt modelId="{FDEC38FA-BA01-4018-9540-E95338F5D399}" type="parTrans" cxnId="{EA73F276-975A-46DE-A408-4904E5F14019}">
      <dgm:prSet/>
      <dgm:spPr/>
      <dgm:t>
        <a:bodyPr/>
        <a:lstStyle/>
        <a:p>
          <a:endParaRPr lang="en-US"/>
        </a:p>
      </dgm:t>
    </dgm:pt>
    <dgm:pt modelId="{9DF065C6-C7AC-4782-ACB3-E4D59FAF9CF1}" type="sibTrans" cxnId="{EA73F276-975A-46DE-A408-4904E5F14019}">
      <dgm:prSet/>
      <dgm:spPr/>
      <dgm:t>
        <a:bodyPr/>
        <a:lstStyle/>
        <a:p>
          <a:endParaRPr lang="en-US"/>
        </a:p>
      </dgm:t>
    </dgm:pt>
    <dgm:pt modelId="{EA08629B-B02C-4429-9976-AC170C9C62E3}">
      <dgm:prSet custT="1"/>
      <dgm:spPr/>
      <dgm:t>
        <a:bodyPr/>
        <a:lstStyle/>
        <a:p>
          <a:r>
            <a:rPr lang="en-US" sz="2400" b="1" i="0" dirty="0">
              <a:solidFill>
                <a:schemeClr val="tx1"/>
              </a:solidFill>
            </a:rPr>
            <a:t>The principal shall communicate with the teacher within 24 hours of the student being excluded from the teacher's classroom about the exclusion;</a:t>
          </a:r>
          <a:endParaRPr lang="en-US" sz="2800" b="1" i="0" dirty="0">
            <a:solidFill>
              <a:schemeClr val="tx1"/>
            </a:solidFill>
          </a:endParaRPr>
        </a:p>
      </dgm:t>
    </dgm:pt>
    <dgm:pt modelId="{09CD94CC-C56C-4A17-9D72-DA75C795F25E}" type="parTrans" cxnId="{BDF756FB-4999-48AE-9D97-5099BB83DB2D}">
      <dgm:prSet/>
      <dgm:spPr/>
      <dgm:t>
        <a:bodyPr/>
        <a:lstStyle/>
        <a:p>
          <a:endParaRPr lang="en-US"/>
        </a:p>
      </dgm:t>
    </dgm:pt>
    <dgm:pt modelId="{D64EAEB2-CD3E-4C35-B442-BC428077B171}" type="sibTrans" cxnId="{BDF756FB-4999-48AE-9D97-5099BB83DB2D}">
      <dgm:prSet/>
      <dgm:spPr/>
      <dgm:t>
        <a:bodyPr/>
        <a:lstStyle/>
        <a:p>
          <a:endParaRPr lang="en-US"/>
        </a:p>
      </dgm:t>
    </dgm:pt>
    <dgm:pt modelId="{A7F138B9-27C2-45E0-96F1-19DB62569120}">
      <dgm:prSet custT="1"/>
      <dgm:spPr/>
      <dgm:t>
        <a:bodyPr/>
        <a:lstStyle/>
        <a:p>
          <a:r>
            <a:rPr lang="en-US" sz="2400" b="1" i="0" dirty="0">
              <a:solidFill>
                <a:schemeClr val="tx1"/>
              </a:solidFill>
            </a:rPr>
            <a:t>The teacher has 24 hours to create an electronic record and place the report of this action into WVEIS</a:t>
          </a:r>
          <a:r>
            <a:rPr lang="en-US" sz="2400" b="1" i="0" dirty="0">
              <a:solidFill>
                <a:schemeClr val="tx1"/>
              </a:solidFill>
              <a:latin typeface="Century Schoolbook" panose="02040604050505020304"/>
            </a:rPr>
            <a:t>,</a:t>
          </a:r>
          <a:r>
            <a:rPr lang="en-US" sz="2400" b="1" i="0" dirty="0">
              <a:solidFill>
                <a:schemeClr val="tx1"/>
              </a:solidFill>
            </a:rPr>
            <a:t> without any repercussion to the teacher;</a:t>
          </a:r>
          <a:endParaRPr lang="en-US" sz="2400" b="1" dirty="0">
            <a:solidFill>
              <a:schemeClr val="tx1"/>
            </a:solidFill>
          </a:endParaRPr>
        </a:p>
      </dgm:t>
    </dgm:pt>
    <dgm:pt modelId="{EA88797D-62A1-4D2B-BBE5-70DA857C7175}" type="parTrans" cxnId="{3BB1CAD5-200C-40EA-9281-F641C7C1F6DD}">
      <dgm:prSet/>
      <dgm:spPr/>
      <dgm:t>
        <a:bodyPr/>
        <a:lstStyle/>
        <a:p>
          <a:endParaRPr lang="en-US"/>
        </a:p>
      </dgm:t>
    </dgm:pt>
    <dgm:pt modelId="{8AAF84C3-B593-418C-94D6-401F0BDB05C1}" type="sibTrans" cxnId="{3BB1CAD5-200C-40EA-9281-F641C7C1F6DD}">
      <dgm:prSet/>
      <dgm:spPr/>
      <dgm:t>
        <a:bodyPr/>
        <a:lstStyle/>
        <a:p>
          <a:endParaRPr lang="en-US"/>
        </a:p>
      </dgm:t>
    </dgm:pt>
    <dgm:pt modelId="{2EF5CA99-791C-4F7B-AC52-C0B8A9BB92A1}" type="pres">
      <dgm:prSet presAssocID="{2E7441F1-C167-4CD5-8C66-C2FD0A5CB7F2}" presName="outerComposite" presStyleCnt="0">
        <dgm:presLayoutVars>
          <dgm:chMax val="5"/>
          <dgm:dir/>
          <dgm:resizeHandles val="exact"/>
        </dgm:presLayoutVars>
      </dgm:prSet>
      <dgm:spPr/>
    </dgm:pt>
    <dgm:pt modelId="{F3DDA3C4-2AC5-4DE4-95C4-5F79121700DB}" type="pres">
      <dgm:prSet presAssocID="{2E7441F1-C167-4CD5-8C66-C2FD0A5CB7F2}" presName="dummyMaxCanvas" presStyleCnt="0">
        <dgm:presLayoutVars/>
      </dgm:prSet>
      <dgm:spPr/>
    </dgm:pt>
    <dgm:pt modelId="{C5CB2E21-7C11-4906-9D90-5A63AE2DADF1}" type="pres">
      <dgm:prSet presAssocID="{2E7441F1-C167-4CD5-8C66-C2FD0A5CB7F2}" presName="ThreeNodes_1" presStyleLbl="node1" presStyleIdx="0" presStyleCnt="3" custScaleX="106588">
        <dgm:presLayoutVars>
          <dgm:bulletEnabled val="1"/>
        </dgm:presLayoutVars>
      </dgm:prSet>
      <dgm:spPr/>
    </dgm:pt>
    <dgm:pt modelId="{C78A13E1-5D7C-43A4-AC19-E7F3DB087E93}" type="pres">
      <dgm:prSet presAssocID="{2E7441F1-C167-4CD5-8C66-C2FD0A5CB7F2}" presName="ThreeNodes_2" presStyleLbl="node1" presStyleIdx="1" presStyleCnt="3" custScaleX="106881">
        <dgm:presLayoutVars>
          <dgm:bulletEnabled val="1"/>
        </dgm:presLayoutVars>
      </dgm:prSet>
      <dgm:spPr/>
    </dgm:pt>
    <dgm:pt modelId="{C120046B-6F2B-4DC6-B319-FE63BCF521D4}" type="pres">
      <dgm:prSet presAssocID="{2E7441F1-C167-4CD5-8C66-C2FD0A5CB7F2}" presName="ThreeNodes_3" presStyleLbl="node1" presStyleIdx="2" presStyleCnt="3" custScaleX="110931">
        <dgm:presLayoutVars>
          <dgm:bulletEnabled val="1"/>
        </dgm:presLayoutVars>
      </dgm:prSet>
      <dgm:spPr/>
    </dgm:pt>
    <dgm:pt modelId="{A88C15B2-DA54-4768-987D-39AFC7F356C9}" type="pres">
      <dgm:prSet presAssocID="{2E7441F1-C167-4CD5-8C66-C2FD0A5CB7F2}" presName="ThreeConn_1-2" presStyleLbl="fgAccFollowNode1" presStyleIdx="0" presStyleCnt="2">
        <dgm:presLayoutVars>
          <dgm:bulletEnabled val="1"/>
        </dgm:presLayoutVars>
      </dgm:prSet>
      <dgm:spPr/>
    </dgm:pt>
    <dgm:pt modelId="{4A546253-1D8B-42B5-8AEB-86F5574F61B9}" type="pres">
      <dgm:prSet presAssocID="{2E7441F1-C167-4CD5-8C66-C2FD0A5CB7F2}" presName="ThreeConn_2-3" presStyleLbl="fgAccFollowNode1" presStyleIdx="1" presStyleCnt="2">
        <dgm:presLayoutVars>
          <dgm:bulletEnabled val="1"/>
        </dgm:presLayoutVars>
      </dgm:prSet>
      <dgm:spPr/>
    </dgm:pt>
    <dgm:pt modelId="{BF5A4EB8-3053-4CA1-A508-AD4F00DF92FB}" type="pres">
      <dgm:prSet presAssocID="{2E7441F1-C167-4CD5-8C66-C2FD0A5CB7F2}" presName="ThreeNodes_1_text" presStyleLbl="node1" presStyleIdx="2" presStyleCnt="3">
        <dgm:presLayoutVars>
          <dgm:bulletEnabled val="1"/>
        </dgm:presLayoutVars>
      </dgm:prSet>
      <dgm:spPr/>
    </dgm:pt>
    <dgm:pt modelId="{49A7233B-D802-4F3B-9A97-A7DDC7415810}" type="pres">
      <dgm:prSet presAssocID="{2E7441F1-C167-4CD5-8C66-C2FD0A5CB7F2}" presName="ThreeNodes_2_text" presStyleLbl="node1" presStyleIdx="2" presStyleCnt="3">
        <dgm:presLayoutVars>
          <dgm:bulletEnabled val="1"/>
        </dgm:presLayoutVars>
      </dgm:prSet>
      <dgm:spPr/>
    </dgm:pt>
    <dgm:pt modelId="{C83381FF-68F4-4AEF-9589-BF224867A81F}" type="pres">
      <dgm:prSet presAssocID="{2E7441F1-C167-4CD5-8C66-C2FD0A5CB7F2}" presName="ThreeNodes_3_text" presStyleLbl="node1" presStyleIdx="2" presStyleCnt="3">
        <dgm:presLayoutVars>
          <dgm:bulletEnabled val="1"/>
        </dgm:presLayoutVars>
      </dgm:prSet>
      <dgm:spPr/>
    </dgm:pt>
  </dgm:ptLst>
  <dgm:cxnLst>
    <dgm:cxn modelId="{B56A0B0F-74A0-41AA-86CE-D8DBAECDE74A}" type="presOf" srcId="{EA08629B-B02C-4429-9976-AC170C9C62E3}" destId="{C78A13E1-5D7C-43A4-AC19-E7F3DB087E93}" srcOrd="0" destOrd="0" presId="urn:microsoft.com/office/officeart/2005/8/layout/vProcess5"/>
    <dgm:cxn modelId="{BB387F24-0F40-4DDF-8F64-26E222A33FB8}" type="presOf" srcId="{EA08629B-B02C-4429-9976-AC170C9C62E3}" destId="{49A7233B-D802-4F3B-9A97-A7DDC7415810}" srcOrd="1" destOrd="0" presId="urn:microsoft.com/office/officeart/2005/8/layout/vProcess5"/>
    <dgm:cxn modelId="{85A44245-D816-49AC-B4B2-EADDD2CBB99F}" type="presOf" srcId="{9AE94EA4-844C-4B8D-B344-4CF91514BE8B}" destId="{C5CB2E21-7C11-4906-9D90-5A63AE2DADF1}" srcOrd="0" destOrd="0" presId="urn:microsoft.com/office/officeart/2005/8/layout/vProcess5"/>
    <dgm:cxn modelId="{EA73F276-975A-46DE-A408-4904E5F14019}" srcId="{2E7441F1-C167-4CD5-8C66-C2FD0A5CB7F2}" destId="{9AE94EA4-844C-4B8D-B344-4CF91514BE8B}" srcOrd="0" destOrd="0" parTransId="{FDEC38FA-BA01-4018-9540-E95338F5D399}" sibTransId="{9DF065C6-C7AC-4782-ACB3-E4D59FAF9CF1}"/>
    <dgm:cxn modelId="{652D737E-46C1-445D-BEE5-3D0A5FA93312}" type="presOf" srcId="{D64EAEB2-CD3E-4C35-B442-BC428077B171}" destId="{4A546253-1D8B-42B5-8AEB-86F5574F61B9}" srcOrd="0" destOrd="0" presId="urn:microsoft.com/office/officeart/2005/8/layout/vProcess5"/>
    <dgm:cxn modelId="{2D1BE78B-7F83-4E14-A787-25FABE83D280}" type="presOf" srcId="{9AE94EA4-844C-4B8D-B344-4CF91514BE8B}" destId="{BF5A4EB8-3053-4CA1-A508-AD4F00DF92FB}" srcOrd="1" destOrd="0" presId="urn:microsoft.com/office/officeart/2005/8/layout/vProcess5"/>
    <dgm:cxn modelId="{BC1E918C-C581-48A2-96D8-D9C483D8A1F1}" type="presOf" srcId="{9DF065C6-C7AC-4782-ACB3-E4D59FAF9CF1}" destId="{A88C15B2-DA54-4768-987D-39AFC7F356C9}" srcOrd="0" destOrd="0" presId="urn:microsoft.com/office/officeart/2005/8/layout/vProcess5"/>
    <dgm:cxn modelId="{EAC338A0-227F-4900-8636-280188AB7970}" type="presOf" srcId="{A7F138B9-27C2-45E0-96F1-19DB62569120}" destId="{C120046B-6F2B-4DC6-B319-FE63BCF521D4}" srcOrd="0" destOrd="0" presId="urn:microsoft.com/office/officeart/2005/8/layout/vProcess5"/>
    <dgm:cxn modelId="{3BB1CAD5-200C-40EA-9281-F641C7C1F6DD}" srcId="{2E7441F1-C167-4CD5-8C66-C2FD0A5CB7F2}" destId="{A7F138B9-27C2-45E0-96F1-19DB62569120}" srcOrd="2" destOrd="0" parTransId="{EA88797D-62A1-4D2B-BBE5-70DA857C7175}" sibTransId="{8AAF84C3-B593-418C-94D6-401F0BDB05C1}"/>
    <dgm:cxn modelId="{DF357BD8-7268-4CBD-8EF3-1F7D0171F6EB}" type="presOf" srcId="{2E7441F1-C167-4CD5-8C66-C2FD0A5CB7F2}" destId="{2EF5CA99-791C-4F7B-AC52-C0B8A9BB92A1}" srcOrd="0" destOrd="0" presId="urn:microsoft.com/office/officeart/2005/8/layout/vProcess5"/>
    <dgm:cxn modelId="{9ED21FE9-81B3-4841-A75C-11775A841DEF}" type="presOf" srcId="{A7F138B9-27C2-45E0-96F1-19DB62569120}" destId="{C83381FF-68F4-4AEF-9589-BF224867A81F}" srcOrd="1" destOrd="0" presId="urn:microsoft.com/office/officeart/2005/8/layout/vProcess5"/>
    <dgm:cxn modelId="{BDF756FB-4999-48AE-9D97-5099BB83DB2D}" srcId="{2E7441F1-C167-4CD5-8C66-C2FD0A5CB7F2}" destId="{EA08629B-B02C-4429-9976-AC170C9C62E3}" srcOrd="1" destOrd="0" parTransId="{09CD94CC-C56C-4A17-9D72-DA75C795F25E}" sibTransId="{D64EAEB2-CD3E-4C35-B442-BC428077B171}"/>
    <dgm:cxn modelId="{DCF97C26-5F59-4626-837A-8674B76F9ABB}" type="presParOf" srcId="{2EF5CA99-791C-4F7B-AC52-C0B8A9BB92A1}" destId="{F3DDA3C4-2AC5-4DE4-95C4-5F79121700DB}" srcOrd="0" destOrd="0" presId="urn:microsoft.com/office/officeart/2005/8/layout/vProcess5"/>
    <dgm:cxn modelId="{C23E7AD1-3D15-4F8D-9B3C-10350FE638C2}" type="presParOf" srcId="{2EF5CA99-791C-4F7B-AC52-C0B8A9BB92A1}" destId="{C5CB2E21-7C11-4906-9D90-5A63AE2DADF1}" srcOrd="1" destOrd="0" presId="urn:microsoft.com/office/officeart/2005/8/layout/vProcess5"/>
    <dgm:cxn modelId="{F5AF0A4B-DE4A-4499-BD6B-896E367315AE}" type="presParOf" srcId="{2EF5CA99-791C-4F7B-AC52-C0B8A9BB92A1}" destId="{C78A13E1-5D7C-43A4-AC19-E7F3DB087E93}" srcOrd="2" destOrd="0" presId="urn:microsoft.com/office/officeart/2005/8/layout/vProcess5"/>
    <dgm:cxn modelId="{C903215C-6875-47D7-A260-0F455172A454}" type="presParOf" srcId="{2EF5CA99-791C-4F7B-AC52-C0B8A9BB92A1}" destId="{C120046B-6F2B-4DC6-B319-FE63BCF521D4}" srcOrd="3" destOrd="0" presId="urn:microsoft.com/office/officeart/2005/8/layout/vProcess5"/>
    <dgm:cxn modelId="{A288B3F9-0B71-494D-AE5C-EE419C4BC2FC}" type="presParOf" srcId="{2EF5CA99-791C-4F7B-AC52-C0B8A9BB92A1}" destId="{A88C15B2-DA54-4768-987D-39AFC7F356C9}" srcOrd="4" destOrd="0" presId="urn:microsoft.com/office/officeart/2005/8/layout/vProcess5"/>
    <dgm:cxn modelId="{EC9EE726-5C59-4488-B3C8-ECBEBCD594C7}" type="presParOf" srcId="{2EF5CA99-791C-4F7B-AC52-C0B8A9BB92A1}" destId="{4A546253-1D8B-42B5-8AEB-86F5574F61B9}" srcOrd="5" destOrd="0" presId="urn:microsoft.com/office/officeart/2005/8/layout/vProcess5"/>
    <dgm:cxn modelId="{C35E7AEA-A591-4731-B422-72F3CF5E8664}" type="presParOf" srcId="{2EF5CA99-791C-4F7B-AC52-C0B8A9BB92A1}" destId="{BF5A4EB8-3053-4CA1-A508-AD4F00DF92FB}" srcOrd="6" destOrd="0" presId="urn:microsoft.com/office/officeart/2005/8/layout/vProcess5"/>
    <dgm:cxn modelId="{7B4330B5-DD52-4670-9507-1034EC3CADFB}" type="presParOf" srcId="{2EF5CA99-791C-4F7B-AC52-C0B8A9BB92A1}" destId="{49A7233B-D802-4F3B-9A97-A7DDC7415810}" srcOrd="7" destOrd="0" presId="urn:microsoft.com/office/officeart/2005/8/layout/vProcess5"/>
    <dgm:cxn modelId="{4BCC6A7E-A1DA-453F-B004-FB7858DC389B}" type="presParOf" srcId="{2EF5CA99-791C-4F7B-AC52-C0B8A9BB92A1}" destId="{C83381FF-68F4-4AEF-9589-BF224867A81F}"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FEA193B-38B3-45CC-BD75-4EE58A2D790B}" type="doc">
      <dgm:prSet loTypeId="urn:microsoft.com/office/officeart/2005/8/layout/hierarchy1" loCatId="hierarchy" qsTypeId="urn:microsoft.com/office/officeart/2005/8/quickstyle/simple2" qsCatId="simple" csTypeId="urn:microsoft.com/office/officeart/2005/8/colors/accent0_3" csCatId="mainScheme"/>
      <dgm:spPr/>
      <dgm:t>
        <a:bodyPr/>
        <a:lstStyle/>
        <a:p>
          <a:endParaRPr lang="en-US"/>
        </a:p>
      </dgm:t>
    </dgm:pt>
    <dgm:pt modelId="{2A460236-69B4-4D98-832D-94459BC8199C}">
      <dgm:prSet custT="1"/>
      <dgm:spPr/>
      <dgm:t>
        <a:bodyPr/>
        <a:lstStyle/>
        <a:p>
          <a:r>
            <a:rPr lang="en-US" sz="2400" b="0" i="0" baseline="0" dirty="0"/>
            <a:t>The teacher may not be reprimanded if their actions are legal and within the structure of the county board's policy for student behavior and punishment. </a:t>
          </a:r>
          <a:endParaRPr lang="en-US" sz="2400" dirty="0"/>
        </a:p>
      </dgm:t>
    </dgm:pt>
    <dgm:pt modelId="{9E128177-17F5-4DF7-B06C-E66EC07454DE}" type="parTrans" cxnId="{BB149882-1FB3-487A-B062-28720ABBCE59}">
      <dgm:prSet/>
      <dgm:spPr/>
      <dgm:t>
        <a:bodyPr/>
        <a:lstStyle/>
        <a:p>
          <a:endParaRPr lang="en-US"/>
        </a:p>
      </dgm:t>
    </dgm:pt>
    <dgm:pt modelId="{774713FA-51F1-4C22-8A2F-44BE8751676F}" type="sibTrans" cxnId="{BB149882-1FB3-487A-B062-28720ABBCE59}">
      <dgm:prSet/>
      <dgm:spPr/>
      <dgm:t>
        <a:bodyPr/>
        <a:lstStyle/>
        <a:p>
          <a:endParaRPr lang="en-US"/>
        </a:p>
      </dgm:t>
    </dgm:pt>
    <dgm:pt modelId="{AD7A0FB0-D8AD-4594-87EF-ABD786D2C8FA}">
      <dgm:prSet custT="1"/>
      <dgm:spPr/>
      <dgm:t>
        <a:bodyPr/>
        <a:lstStyle/>
        <a:p>
          <a:r>
            <a:rPr lang="en-US" sz="1700" b="0" i="0" baseline="0" dirty="0"/>
            <a:t>The county board policies shall also include an </a:t>
          </a:r>
          <a:r>
            <a:rPr lang="en-US" sz="2000" b="1" i="0" baseline="0" dirty="0"/>
            <a:t>appeal procedure </a:t>
          </a:r>
          <a:r>
            <a:rPr lang="en-US" sz="1700" b="0" i="0" baseline="0" dirty="0"/>
            <a:t>whereby a teacher may appeal to the county superintendent if a school principal refuses to allow the exclusion of a student from the classroom or if a teacher believes the school principal has prematurely ended the exclusion of a student from the classroom. </a:t>
          </a:r>
          <a:endParaRPr lang="en-US" sz="1700" dirty="0"/>
        </a:p>
      </dgm:t>
    </dgm:pt>
    <dgm:pt modelId="{93ED3B79-78DF-4855-97EE-4667F9AEF614}" type="parTrans" cxnId="{935E4424-FA43-4E7D-8E73-55588D45817B}">
      <dgm:prSet/>
      <dgm:spPr/>
      <dgm:t>
        <a:bodyPr/>
        <a:lstStyle/>
        <a:p>
          <a:endParaRPr lang="en-US"/>
        </a:p>
      </dgm:t>
    </dgm:pt>
    <dgm:pt modelId="{C52A660B-D617-423D-825D-5FBAE0676086}" type="sibTrans" cxnId="{935E4424-FA43-4E7D-8E73-55588D45817B}">
      <dgm:prSet/>
      <dgm:spPr/>
      <dgm:t>
        <a:bodyPr/>
        <a:lstStyle/>
        <a:p>
          <a:endParaRPr lang="en-US"/>
        </a:p>
      </dgm:t>
    </dgm:pt>
    <dgm:pt modelId="{EC487D44-948F-43E5-994F-023575871700}" type="pres">
      <dgm:prSet presAssocID="{3FEA193B-38B3-45CC-BD75-4EE58A2D790B}" presName="hierChild1" presStyleCnt="0">
        <dgm:presLayoutVars>
          <dgm:chPref val="1"/>
          <dgm:dir/>
          <dgm:animOne val="branch"/>
          <dgm:animLvl val="lvl"/>
          <dgm:resizeHandles/>
        </dgm:presLayoutVars>
      </dgm:prSet>
      <dgm:spPr/>
    </dgm:pt>
    <dgm:pt modelId="{E0AFDFAB-583D-473F-BB7A-454F6C387860}" type="pres">
      <dgm:prSet presAssocID="{2A460236-69B4-4D98-832D-94459BC8199C}" presName="hierRoot1" presStyleCnt="0"/>
      <dgm:spPr/>
    </dgm:pt>
    <dgm:pt modelId="{D8516CD6-F7E1-4545-8758-3254B6A44573}" type="pres">
      <dgm:prSet presAssocID="{2A460236-69B4-4D98-832D-94459BC8199C}" presName="composite" presStyleCnt="0"/>
      <dgm:spPr/>
    </dgm:pt>
    <dgm:pt modelId="{A58BDE52-D2B8-4CE7-8323-E756E8731730}" type="pres">
      <dgm:prSet presAssocID="{2A460236-69B4-4D98-832D-94459BC8199C}" presName="background" presStyleLbl="node0" presStyleIdx="0" presStyleCnt="2"/>
      <dgm:spPr/>
    </dgm:pt>
    <dgm:pt modelId="{7F4AE88C-893A-4DFD-A25D-B45CB6371DD6}" type="pres">
      <dgm:prSet presAssocID="{2A460236-69B4-4D98-832D-94459BC8199C}" presName="text" presStyleLbl="fgAcc0" presStyleIdx="0" presStyleCnt="2">
        <dgm:presLayoutVars>
          <dgm:chPref val="3"/>
        </dgm:presLayoutVars>
      </dgm:prSet>
      <dgm:spPr/>
    </dgm:pt>
    <dgm:pt modelId="{EDD23324-E819-47B6-99C4-B53B703788EA}" type="pres">
      <dgm:prSet presAssocID="{2A460236-69B4-4D98-832D-94459BC8199C}" presName="hierChild2" presStyleCnt="0"/>
      <dgm:spPr/>
    </dgm:pt>
    <dgm:pt modelId="{4C9C7CD6-3187-4DE5-870F-C663A72AA5BA}" type="pres">
      <dgm:prSet presAssocID="{AD7A0FB0-D8AD-4594-87EF-ABD786D2C8FA}" presName="hierRoot1" presStyleCnt="0"/>
      <dgm:spPr/>
    </dgm:pt>
    <dgm:pt modelId="{39742E57-174C-4AD1-8076-29B57F59B84A}" type="pres">
      <dgm:prSet presAssocID="{AD7A0FB0-D8AD-4594-87EF-ABD786D2C8FA}" presName="composite" presStyleCnt="0"/>
      <dgm:spPr/>
    </dgm:pt>
    <dgm:pt modelId="{6BA4F378-44DB-48ED-8DB5-CAE552181459}" type="pres">
      <dgm:prSet presAssocID="{AD7A0FB0-D8AD-4594-87EF-ABD786D2C8FA}" presName="background" presStyleLbl="node0" presStyleIdx="1" presStyleCnt="2"/>
      <dgm:spPr/>
    </dgm:pt>
    <dgm:pt modelId="{A4476588-E4E2-42FF-806C-FBFB287A7BFA}" type="pres">
      <dgm:prSet presAssocID="{AD7A0FB0-D8AD-4594-87EF-ABD786D2C8FA}" presName="text" presStyleLbl="fgAcc0" presStyleIdx="1" presStyleCnt="2">
        <dgm:presLayoutVars>
          <dgm:chPref val="3"/>
        </dgm:presLayoutVars>
      </dgm:prSet>
      <dgm:spPr/>
    </dgm:pt>
    <dgm:pt modelId="{92B53991-185A-4158-A41E-BBD17A7DCB08}" type="pres">
      <dgm:prSet presAssocID="{AD7A0FB0-D8AD-4594-87EF-ABD786D2C8FA}" presName="hierChild2" presStyleCnt="0"/>
      <dgm:spPr/>
    </dgm:pt>
  </dgm:ptLst>
  <dgm:cxnLst>
    <dgm:cxn modelId="{935E4424-FA43-4E7D-8E73-55588D45817B}" srcId="{3FEA193B-38B3-45CC-BD75-4EE58A2D790B}" destId="{AD7A0FB0-D8AD-4594-87EF-ABD786D2C8FA}" srcOrd="1" destOrd="0" parTransId="{93ED3B79-78DF-4855-97EE-4667F9AEF614}" sibTransId="{C52A660B-D617-423D-825D-5FBAE0676086}"/>
    <dgm:cxn modelId="{0848A224-5BF1-45D5-933E-B9735403B90D}" type="presOf" srcId="{AD7A0FB0-D8AD-4594-87EF-ABD786D2C8FA}" destId="{A4476588-E4E2-42FF-806C-FBFB287A7BFA}" srcOrd="0" destOrd="0" presId="urn:microsoft.com/office/officeart/2005/8/layout/hierarchy1"/>
    <dgm:cxn modelId="{BB149882-1FB3-487A-B062-28720ABBCE59}" srcId="{3FEA193B-38B3-45CC-BD75-4EE58A2D790B}" destId="{2A460236-69B4-4D98-832D-94459BC8199C}" srcOrd="0" destOrd="0" parTransId="{9E128177-17F5-4DF7-B06C-E66EC07454DE}" sibTransId="{774713FA-51F1-4C22-8A2F-44BE8751676F}"/>
    <dgm:cxn modelId="{EFF5E4C0-B3FE-4C23-BADC-A7B82DCABA3F}" type="presOf" srcId="{2A460236-69B4-4D98-832D-94459BC8199C}" destId="{7F4AE88C-893A-4DFD-A25D-B45CB6371DD6}" srcOrd="0" destOrd="0" presId="urn:microsoft.com/office/officeart/2005/8/layout/hierarchy1"/>
    <dgm:cxn modelId="{48DAFADB-FFC0-4F3E-9C2B-FAB43827DEB7}" type="presOf" srcId="{3FEA193B-38B3-45CC-BD75-4EE58A2D790B}" destId="{EC487D44-948F-43E5-994F-023575871700}" srcOrd="0" destOrd="0" presId="urn:microsoft.com/office/officeart/2005/8/layout/hierarchy1"/>
    <dgm:cxn modelId="{6D66803F-6D6F-45B7-8375-95ACAEE5216F}" type="presParOf" srcId="{EC487D44-948F-43E5-994F-023575871700}" destId="{E0AFDFAB-583D-473F-BB7A-454F6C387860}" srcOrd="0" destOrd="0" presId="urn:microsoft.com/office/officeart/2005/8/layout/hierarchy1"/>
    <dgm:cxn modelId="{C88705DA-C376-4401-B0B7-23280FC20B46}" type="presParOf" srcId="{E0AFDFAB-583D-473F-BB7A-454F6C387860}" destId="{D8516CD6-F7E1-4545-8758-3254B6A44573}" srcOrd="0" destOrd="0" presId="urn:microsoft.com/office/officeart/2005/8/layout/hierarchy1"/>
    <dgm:cxn modelId="{B3B1A566-16F3-4B9C-8AD7-39A4E36EFF3C}" type="presParOf" srcId="{D8516CD6-F7E1-4545-8758-3254B6A44573}" destId="{A58BDE52-D2B8-4CE7-8323-E756E8731730}" srcOrd="0" destOrd="0" presId="urn:microsoft.com/office/officeart/2005/8/layout/hierarchy1"/>
    <dgm:cxn modelId="{72F95A40-FB51-46E9-A875-A558E7F1023A}" type="presParOf" srcId="{D8516CD6-F7E1-4545-8758-3254B6A44573}" destId="{7F4AE88C-893A-4DFD-A25D-B45CB6371DD6}" srcOrd="1" destOrd="0" presId="urn:microsoft.com/office/officeart/2005/8/layout/hierarchy1"/>
    <dgm:cxn modelId="{A28DA5A4-DCE3-4C65-82EA-B014F7312600}" type="presParOf" srcId="{E0AFDFAB-583D-473F-BB7A-454F6C387860}" destId="{EDD23324-E819-47B6-99C4-B53B703788EA}" srcOrd="1" destOrd="0" presId="urn:microsoft.com/office/officeart/2005/8/layout/hierarchy1"/>
    <dgm:cxn modelId="{BADF7235-9F61-443A-92AA-773D19FBF2AD}" type="presParOf" srcId="{EC487D44-948F-43E5-994F-023575871700}" destId="{4C9C7CD6-3187-4DE5-870F-C663A72AA5BA}" srcOrd="1" destOrd="0" presId="urn:microsoft.com/office/officeart/2005/8/layout/hierarchy1"/>
    <dgm:cxn modelId="{C84E7C98-0FAC-44C4-B6BC-36CDFDDD45F6}" type="presParOf" srcId="{4C9C7CD6-3187-4DE5-870F-C663A72AA5BA}" destId="{39742E57-174C-4AD1-8076-29B57F59B84A}" srcOrd="0" destOrd="0" presId="urn:microsoft.com/office/officeart/2005/8/layout/hierarchy1"/>
    <dgm:cxn modelId="{32F47C28-27F8-4EC0-8B20-1761E2FE15E2}" type="presParOf" srcId="{39742E57-174C-4AD1-8076-29B57F59B84A}" destId="{6BA4F378-44DB-48ED-8DB5-CAE552181459}" srcOrd="0" destOrd="0" presId="urn:microsoft.com/office/officeart/2005/8/layout/hierarchy1"/>
    <dgm:cxn modelId="{8E7600CA-E28C-4FC5-AE70-C68675840A1E}" type="presParOf" srcId="{39742E57-174C-4AD1-8076-29B57F59B84A}" destId="{A4476588-E4E2-42FF-806C-FBFB287A7BFA}" srcOrd="1" destOrd="0" presId="urn:microsoft.com/office/officeart/2005/8/layout/hierarchy1"/>
    <dgm:cxn modelId="{09AFBDD4-8012-4F78-9BB9-613369B9206A}" type="presParOf" srcId="{4C9C7CD6-3187-4DE5-870F-C663A72AA5BA}" destId="{92B53991-185A-4158-A41E-BBD17A7DCB08}"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6A248CE-1B07-477B-AE83-069B9026E42A}" type="doc">
      <dgm:prSet loTypeId="urn:microsoft.com/office/officeart/2005/8/layout/process4" loCatId="process" qsTypeId="urn:microsoft.com/office/officeart/2005/8/quickstyle/simple1" qsCatId="simple" csTypeId="urn:microsoft.com/office/officeart/2005/8/colors/colorful1" csCatId="colorful" phldr="1"/>
      <dgm:spPr/>
      <dgm:t>
        <a:bodyPr/>
        <a:lstStyle/>
        <a:p>
          <a:endParaRPr lang="en-US"/>
        </a:p>
      </dgm:t>
    </dgm:pt>
    <dgm:pt modelId="{83AA37FF-399F-4147-A6F9-797D4E3DA22C}">
      <dgm:prSet/>
      <dgm:spPr/>
      <dgm:t>
        <a:bodyPr/>
        <a:lstStyle/>
        <a:p>
          <a:r>
            <a:rPr lang="en-US" baseline="0" dirty="0">
              <a:solidFill>
                <a:schemeClr val="tx1"/>
              </a:solidFill>
            </a:rPr>
            <a:t>Principals must immediately suspend any student who: </a:t>
          </a:r>
          <a:endParaRPr lang="en-US" dirty="0">
            <a:solidFill>
              <a:schemeClr val="tx1"/>
            </a:solidFill>
          </a:endParaRPr>
        </a:p>
      </dgm:t>
    </dgm:pt>
    <dgm:pt modelId="{D7879D0D-AAE0-4107-958B-5B577B88D664}" type="parTrans" cxnId="{C762BF64-8552-44C8-A9CC-EEA81447715E}">
      <dgm:prSet/>
      <dgm:spPr/>
      <dgm:t>
        <a:bodyPr/>
        <a:lstStyle/>
        <a:p>
          <a:endParaRPr lang="en-US"/>
        </a:p>
      </dgm:t>
    </dgm:pt>
    <dgm:pt modelId="{0FC45DA7-9A5F-4229-94F3-C9253215D0D9}" type="sibTrans" cxnId="{C762BF64-8552-44C8-A9CC-EEA81447715E}">
      <dgm:prSet/>
      <dgm:spPr/>
      <dgm:t>
        <a:bodyPr/>
        <a:lstStyle/>
        <a:p>
          <a:endParaRPr lang="en-US"/>
        </a:p>
      </dgm:t>
    </dgm:pt>
    <dgm:pt modelId="{3ECF3B16-5CE2-4B0B-8F21-2B9BDE59499E}">
      <dgm:prSet/>
      <dgm:spPr/>
      <dgm:t>
        <a:bodyPr/>
        <a:lstStyle/>
        <a:p>
          <a:r>
            <a:rPr lang="en-US" baseline="0" dirty="0"/>
            <a:t>Commits an act which would constitute a felony if committed by an adult </a:t>
          </a:r>
          <a:endParaRPr lang="en-US" dirty="0"/>
        </a:p>
      </dgm:t>
    </dgm:pt>
    <dgm:pt modelId="{A857C7D9-07F7-4060-B250-B9E31598D6C5}" type="parTrans" cxnId="{CE925337-0004-4C88-8A02-4D90A80ED987}">
      <dgm:prSet/>
      <dgm:spPr/>
      <dgm:t>
        <a:bodyPr/>
        <a:lstStyle/>
        <a:p>
          <a:endParaRPr lang="en-US"/>
        </a:p>
      </dgm:t>
    </dgm:pt>
    <dgm:pt modelId="{3B461110-6DB3-4E8E-BE1D-1B23CF4CCB0C}" type="sibTrans" cxnId="{CE925337-0004-4C88-8A02-4D90A80ED987}">
      <dgm:prSet/>
      <dgm:spPr/>
      <dgm:t>
        <a:bodyPr/>
        <a:lstStyle/>
        <a:p>
          <a:endParaRPr lang="en-US"/>
        </a:p>
      </dgm:t>
    </dgm:pt>
    <dgm:pt modelId="{0854F9D1-86D5-48B8-96E2-4CE5B1079049}">
      <dgm:prSet/>
      <dgm:spPr/>
      <dgm:t>
        <a:bodyPr/>
        <a:lstStyle/>
        <a:p>
          <a:r>
            <a:rPr lang="en-US" baseline="0" dirty="0"/>
            <a:t>Possesses any controlled substance on school property, school bus or at school-sponsored functions</a:t>
          </a:r>
          <a:endParaRPr lang="en-US" dirty="0"/>
        </a:p>
      </dgm:t>
    </dgm:pt>
    <dgm:pt modelId="{CD8D3702-B348-4AB3-BCA3-7E59E5F88164}" type="parTrans" cxnId="{DBD46B74-BBEF-4C58-8FC2-6809FDA58B50}">
      <dgm:prSet/>
      <dgm:spPr/>
      <dgm:t>
        <a:bodyPr/>
        <a:lstStyle/>
        <a:p>
          <a:endParaRPr lang="en-US"/>
        </a:p>
      </dgm:t>
    </dgm:pt>
    <dgm:pt modelId="{A9037701-83D4-432F-8C62-19A9341CF82A}" type="sibTrans" cxnId="{DBD46B74-BBEF-4C58-8FC2-6809FDA58B50}">
      <dgm:prSet/>
      <dgm:spPr/>
      <dgm:t>
        <a:bodyPr/>
        <a:lstStyle/>
        <a:p>
          <a:endParaRPr lang="en-US"/>
        </a:p>
      </dgm:t>
    </dgm:pt>
    <dgm:pt modelId="{8D5B3E83-368A-40E2-A7C8-8B9B53383F2B}" type="pres">
      <dgm:prSet presAssocID="{36A248CE-1B07-477B-AE83-069B9026E42A}" presName="Name0" presStyleCnt="0">
        <dgm:presLayoutVars>
          <dgm:dir/>
          <dgm:animLvl val="lvl"/>
          <dgm:resizeHandles val="exact"/>
        </dgm:presLayoutVars>
      </dgm:prSet>
      <dgm:spPr/>
    </dgm:pt>
    <dgm:pt modelId="{CE5DB611-C9CD-4BBB-B3F4-F4EC6CDB02EC}" type="pres">
      <dgm:prSet presAssocID="{83AA37FF-399F-4147-A6F9-797D4E3DA22C}" presName="boxAndChildren" presStyleCnt="0"/>
      <dgm:spPr/>
    </dgm:pt>
    <dgm:pt modelId="{77C83D2B-9473-4C31-9956-4F1315B8240B}" type="pres">
      <dgm:prSet presAssocID="{83AA37FF-399F-4147-A6F9-797D4E3DA22C}" presName="parentTextBox" presStyleLbl="node1" presStyleIdx="0" presStyleCnt="1"/>
      <dgm:spPr/>
    </dgm:pt>
    <dgm:pt modelId="{CEF61406-EB46-4D73-BE8A-5504EA7553AC}" type="pres">
      <dgm:prSet presAssocID="{83AA37FF-399F-4147-A6F9-797D4E3DA22C}" presName="entireBox" presStyleLbl="node1" presStyleIdx="0" presStyleCnt="1"/>
      <dgm:spPr/>
    </dgm:pt>
    <dgm:pt modelId="{12952A54-FDEB-49FD-B4CE-53A3C42FE361}" type="pres">
      <dgm:prSet presAssocID="{83AA37FF-399F-4147-A6F9-797D4E3DA22C}" presName="descendantBox" presStyleCnt="0"/>
      <dgm:spPr/>
    </dgm:pt>
    <dgm:pt modelId="{0CA672BE-6545-4811-B23B-566BCF490782}" type="pres">
      <dgm:prSet presAssocID="{3ECF3B16-5CE2-4B0B-8F21-2B9BDE59499E}" presName="childTextBox" presStyleLbl="fgAccFollowNode1" presStyleIdx="0" presStyleCnt="2">
        <dgm:presLayoutVars>
          <dgm:bulletEnabled val="1"/>
        </dgm:presLayoutVars>
      </dgm:prSet>
      <dgm:spPr/>
    </dgm:pt>
    <dgm:pt modelId="{4F54D0F8-5556-4B4D-A010-D68620C0A491}" type="pres">
      <dgm:prSet presAssocID="{0854F9D1-86D5-48B8-96E2-4CE5B1079049}" presName="childTextBox" presStyleLbl="fgAccFollowNode1" presStyleIdx="1" presStyleCnt="2">
        <dgm:presLayoutVars>
          <dgm:bulletEnabled val="1"/>
        </dgm:presLayoutVars>
      </dgm:prSet>
      <dgm:spPr/>
    </dgm:pt>
  </dgm:ptLst>
  <dgm:cxnLst>
    <dgm:cxn modelId="{77470130-FE39-4C20-B731-66AF09367C67}" type="presOf" srcId="{83AA37FF-399F-4147-A6F9-797D4E3DA22C}" destId="{CEF61406-EB46-4D73-BE8A-5504EA7553AC}" srcOrd="1" destOrd="0" presId="urn:microsoft.com/office/officeart/2005/8/layout/process4"/>
    <dgm:cxn modelId="{CE925337-0004-4C88-8A02-4D90A80ED987}" srcId="{83AA37FF-399F-4147-A6F9-797D4E3DA22C}" destId="{3ECF3B16-5CE2-4B0B-8F21-2B9BDE59499E}" srcOrd="0" destOrd="0" parTransId="{A857C7D9-07F7-4060-B250-B9E31598D6C5}" sibTransId="{3B461110-6DB3-4E8E-BE1D-1B23CF4CCB0C}"/>
    <dgm:cxn modelId="{C762BF64-8552-44C8-A9CC-EEA81447715E}" srcId="{36A248CE-1B07-477B-AE83-069B9026E42A}" destId="{83AA37FF-399F-4147-A6F9-797D4E3DA22C}" srcOrd="0" destOrd="0" parTransId="{D7879D0D-AAE0-4107-958B-5B577B88D664}" sibTransId="{0FC45DA7-9A5F-4229-94F3-C9253215D0D9}"/>
    <dgm:cxn modelId="{90206353-5896-4D57-9391-000F3723FCF0}" type="presOf" srcId="{0854F9D1-86D5-48B8-96E2-4CE5B1079049}" destId="{4F54D0F8-5556-4B4D-A010-D68620C0A491}" srcOrd="0" destOrd="0" presId="urn:microsoft.com/office/officeart/2005/8/layout/process4"/>
    <dgm:cxn modelId="{DBD46B74-BBEF-4C58-8FC2-6809FDA58B50}" srcId="{83AA37FF-399F-4147-A6F9-797D4E3DA22C}" destId="{0854F9D1-86D5-48B8-96E2-4CE5B1079049}" srcOrd="1" destOrd="0" parTransId="{CD8D3702-B348-4AB3-BCA3-7E59E5F88164}" sibTransId="{A9037701-83D4-432F-8C62-19A9341CF82A}"/>
    <dgm:cxn modelId="{8E5AAFBC-06AE-45E1-BBBE-F05A9B59C19B}" type="presOf" srcId="{83AA37FF-399F-4147-A6F9-797D4E3DA22C}" destId="{77C83D2B-9473-4C31-9956-4F1315B8240B}" srcOrd="0" destOrd="0" presId="urn:microsoft.com/office/officeart/2005/8/layout/process4"/>
    <dgm:cxn modelId="{008CD7C1-826F-4593-ABAF-96F91D0D2E7D}" type="presOf" srcId="{36A248CE-1B07-477B-AE83-069B9026E42A}" destId="{8D5B3E83-368A-40E2-A7C8-8B9B53383F2B}" srcOrd="0" destOrd="0" presId="urn:microsoft.com/office/officeart/2005/8/layout/process4"/>
    <dgm:cxn modelId="{FD1824CA-EFA4-4FB6-AB87-DD9FC639CE05}" type="presOf" srcId="{3ECF3B16-5CE2-4B0B-8F21-2B9BDE59499E}" destId="{0CA672BE-6545-4811-B23B-566BCF490782}" srcOrd="0" destOrd="0" presId="urn:microsoft.com/office/officeart/2005/8/layout/process4"/>
    <dgm:cxn modelId="{9036C15B-D85F-46A2-83D9-2D96F3AC7CD3}" type="presParOf" srcId="{8D5B3E83-368A-40E2-A7C8-8B9B53383F2B}" destId="{CE5DB611-C9CD-4BBB-B3F4-F4EC6CDB02EC}" srcOrd="0" destOrd="0" presId="urn:microsoft.com/office/officeart/2005/8/layout/process4"/>
    <dgm:cxn modelId="{9988145E-0125-42EC-811A-20D78A7204C1}" type="presParOf" srcId="{CE5DB611-C9CD-4BBB-B3F4-F4EC6CDB02EC}" destId="{77C83D2B-9473-4C31-9956-4F1315B8240B}" srcOrd="0" destOrd="0" presId="urn:microsoft.com/office/officeart/2005/8/layout/process4"/>
    <dgm:cxn modelId="{624ACC86-77BB-44E0-A566-7ACB5313C595}" type="presParOf" srcId="{CE5DB611-C9CD-4BBB-B3F4-F4EC6CDB02EC}" destId="{CEF61406-EB46-4D73-BE8A-5504EA7553AC}" srcOrd="1" destOrd="0" presId="urn:microsoft.com/office/officeart/2005/8/layout/process4"/>
    <dgm:cxn modelId="{F554CFFC-9AA9-4269-9168-6971D89A5F21}" type="presParOf" srcId="{CE5DB611-C9CD-4BBB-B3F4-F4EC6CDB02EC}" destId="{12952A54-FDEB-49FD-B4CE-53A3C42FE361}" srcOrd="2" destOrd="0" presId="urn:microsoft.com/office/officeart/2005/8/layout/process4"/>
    <dgm:cxn modelId="{9F7C04A8-D6C5-46D8-A32A-DF7E25EBA31D}" type="presParOf" srcId="{12952A54-FDEB-49FD-B4CE-53A3C42FE361}" destId="{0CA672BE-6545-4811-B23B-566BCF490782}" srcOrd="0" destOrd="0" presId="urn:microsoft.com/office/officeart/2005/8/layout/process4"/>
    <dgm:cxn modelId="{7A11F073-E038-4DC2-80BD-E475625312F6}" type="presParOf" srcId="{12952A54-FDEB-49FD-B4CE-53A3C42FE361}" destId="{4F54D0F8-5556-4B4D-A010-D68620C0A491}"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F23AF7D-0696-41F7-8152-12430218AFC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D1E6169-E040-4632-AF39-AC19325B76F3}">
      <dgm:prSet/>
      <dgm:spPr/>
      <dgm:t>
        <a:bodyPr/>
        <a:lstStyle/>
        <a:p>
          <a:r>
            <a:rPr lang="en-US" baseline="0" dirty="0">
              <a:solidFill>
                <a:schemeClr val="tx1"/>
              </a:solidFill>
            </a:rPr>
            <a:t>No suspension or expulsion may exceed one school year except the three </a:t>
          </a:r>
          <a:r>
            <a:rPr lang="en-US" b="1" i="1" u="sng" baseline="0" dirty="0">
              <a:solidFill>
                <a:schemeClr val="tx1"/>
              </a:solidFill>
            </a:rPr>
            <a:t>mandatory</a:t>
          </a:r>
          <a:r>
            <a:rPr lang="en-US" baseline="0" dirty="0">
              <a:solidFill>
                <a:schemeClr val="tx1"/>
              </a:solidFill>
            </a:rPr>
            <a:t> expulsions:</a:t>
          </a:r>
          <a:endParaRPr lang="en-US" dirty="0">
            <a:solidFill>
              <a:schemeClr val="tx1"/>
            </a:solidFill>
          </a:endParaRPr>
        </a:p>
      </dgm:t>
    </dgm:pt>
    <dgm:pt modelId="{E490C101-A20F-4B1D-837A-8B540D4106EF}" type="parTrans" cxnId="{B0CAE2C7-822C-432C-9219-FB23D30103D7}">
      <dgm:prSet/>
      <dgm:spPr/>
      <dgm:t>
        <a:bodyPr/>
        <a:lstStyle/>
        <a:p>
          <a:endParaRPr lang="en-US"/>
        </a:p>
      </dgm:t>
    </dgm:pt>
    <dgm:pt modelId="{B0CD8E80-0AF3-4054-BD3C-227B8C9B058A}" type="sibTrans" cxnId="{B0CAE2C7-822C-432C-9219-FB23D30103D7}">
      <dgm:prSet/>
      <dgm:spPr/>
      <dgm:t>
        <a:bodyPr/>
        <a:lstStyle/>
        <a:p>
          <a:endParaRPr lang="en-US"/>
        </a:p>
      </dgm:t>
    </dgm:pt>
    <dgm:pt modelId="{F77F2A3F-197B-4805-ACFC-B4F05CB1E38F}">
      <dgm:prSet/>
      <dgm:spPr/>
      <dgm:t>
        <a:bodyPr/>
        <a:lstStyle/>
        <a:p>
          <a:r>
            <a:rPr lang="en-US" baseline="0" dirty="0"/>
            <a:t>Possession of a firearm or other dangerous weapon</a:t>
          </a:r>
          <a:endParaRPr lang="en-US" dirty="0"/>
        </a:p>
      </dgm:t>
    </dgm:pt>
    <dgm:pt modelId="{E9B3210D-B09D-49F7-A0EE-B64B7AF1D4E9}" type="parTrans" cxnId="{6CBBD54E-4123-459A-8F86-68FF8AD1143B}">
      <dgm:prSet/>
      <dgm:spPr/>
      <dgm:t>
        <a:bodyPr/>
        <a:lstStyle/>
        <a:p>
          <a:endParaRPr lang="en-US"/>
        </a:p>
      </dgm:t>
    </dgm:pt>
    <dgm:pt modelId="{4FBCB43C-FAA9-4A2C-B521-6D410FA52448}" type="sibTrans" cxnId="{6CBBD54E-4123-459A-8F86-68FF8AD1143B}">
      <dgm:prSet/>
      <dgm:spPr/>
      <dgm:t>
        <a:bodyPr/>
        <a:lstStyle/>
        <a:p>
          <a:endParaRPr lang="en-US"/>
        </a:p>
      </dgm:t>
    </dgm:pt>
    <dgm:pt modelId="{DE9A5EBF-0C08-49E3-9607-8E89A7DB28BE}">
      <dgm:prSet/>
      <dgm:spPr/>
      <dgm:t>
        <a:bodyPr/>
        <a:lstStyle/>
        <a:p>
          <a:r>
            <a:rPr lang="en-US" baseline="0" dirty="0"/>
            <a:t>Physical assault on a school employee</a:t>
          </a:r>
          <a:endParaRPr lang="en-US" dirty="0"/>
        </a:p>
      </dgm:t>
    </dgm:pt>
    <dgm:pt modelId="{28236206-D223-4C5E-97D6-329D34F32651}" type="parTrans" cxnId="{2F086DA8-8FC3-4C9B-96FD-49D440099DA6}">
      <dgm:prSet/>
      <dgm:spPr/>
      <dgm:t>
        <a:bodyPr/>
        <a:lstStyle/>
        <a:p>
          <a:endParaRPr lang="en-US"/>
        </a:p>
      </dgm:t>
    </dgm:pt>
    <dgm:pt modelId="{11309C6B-19EA-497D-AB92-329BC5BAE8D6}" type="sibTrans" cxnId="{2F086DA8-8FC3-4C9B-96FD-49D440099DA6}">
      <dgm:prSet/>
      <dgm:spPr/>
      <dgm:t>
        <a:bodyPr/>
        <a:lstStyle/>
        <a:p>
          <a:endParaRPr lang="en-US"/>
        </a:p>
      </dgm:t>
    </dgm:pt>
    <dgm:pt modelId="{8DAF53BA-024C-495C-BD8C-415BFB9960C8}">
      <dgm:prSet/>
      <dgm:spPr/>
      <dgm:t>
        <a:bodyPr/>
        <a:lstStyle/>
        <a:p>
          <a:r>
            <a:rPr lang="en-US" baseline="0" dirty="0"/>
            <a:t>Sell of narcotics on school grounds or at school-sponsored function</a:t>
          </a:r>
          <a:endParaRPr lang="en-US" dirty="0"/>
        </a:p>
      </dgm:t>
    </dgm:pt>
    <dgm:pt modelId="{B01F17CF-F629-4E71-92F3-B86C17716CCD}" type="parTrans" cxnId="{09AC4DB3-8A49-4A25-B2D2-AC8A90E2FC19}">
      <dgm:prSet/>
      <dgm:spPr/>
      <dgm:t>
        <a:bodyPr/>
        <a:lstStyle/>
        <a:p>
          <a:endParaRPr lang="en-US"/>
        </a:p>
      </dgm:t>
    </dgm:pt>
    <dgm:pt modelId="{4BA3392A-477F-4A2D-A0B1-1D3A60D67417}" type="sibTrans" cxnId="{09AC4DB3-8A49-4A25-B2D2-AC8A90E2FC19}">
      <dgm:prSet/>
      <dgm:spPr/>
      <dgm:t>
        <a:bodyPr/>
        <a:lstStyle/>
        <a:p>
          <a:endParaRPr lang="en-US"/>
        </a:p>
      </dgm:t>
    </dgm:pt>
    <dgm:pt modelId="{7676A28D-3EB1-415E-8EBA-05915CCD2E0C}" type="pres">
      <dgm:prSet presAssocID="{EF23AF7D-0696-41F7-8152-12430218AFCC}" presName="linear" presStyleCnt="0">
        <dgm:presLayoutVars>
          <dgm:animLvl val="lvl"/>
          <dgm:resizeHandles val="exact"/>
        </dgm:presLayoutVars>
      </dgm:prSet>
      <dgm:spPr/>
    </dgm:pt>
    <dgm:pt modelId="{22E56361-5616-4FC7-AC8D-68613E4B1A38}" type="pres">
      <dgm:prSet presAssocID="{DD1E6169-E040-4632-AF39-AC19325B76F3}" presName="parentText" presStyleLbl="node1" presStyleIdx="0" presStyleCnt="1" custLinFactNeighborX="-616" custLinFactNeighborY="-30860">
        <dgm:presLayoutVars>
          <dgm:chMax val="0"/>
          <dgm:bulletEnabled val="1"/>
        </dgm:presLayoutVars>
      </dgm:prSet>
      <dgm:spPr/>
    </dgm:pt>
    <dgm:pt modelId="{682E96E7-BF91-489A-838F-FF9B1746F29E}" type="pres">
      <dgm:prSet presAssocID="{DD1E6169-E040-4632-AF39-AC19325B76F3}" presName="childText" presStyleLbl="revTx" presStyleIdx="0" presStyleCnt="1">
        <dgm:presLayoutVars>
          <dgm:bulletEnabled val="1"/>
        </dgm:presLayoutVars>
      </dgm:prSet>
      <dgm:spPr/>
    </dgm:pt>
  </dgm:ptLst>
  <dgm:cxnLst>
    <dgm:cxn modelId="{25BB256A-5727-49D5-B0B7-8866F997E9A9}" type="presOf" srcId="{EF23AF7D-0696-41F7-8152-12430218AFCC}" destId="{7676A28D-3EB1-415E-8EBA-05915CCD2E0C}" srcOrd="0" destOrd="0" presId="urn:microsoft.com/office/officeart/2005/8/layout/vList2"/>
    <dgm:cxn modelId="{6CBBD54E-4123-459A-8F86-68FF8AD1143B}" srcId="{DD1E6169-E040-4632-AF39-AC19325B76F3}" destId="{F77F2A3F-197B-4805-ACFC-B4F05CB1E38F}" srcOrd="0" destOrd="0" parTransId="{E9B3210D-B09D-49F7-A0EE-B64B7AF1D4E9}" sibTransId="{4FBCB43C-FAA9-4A2C-B521-6D410FA52448}"/>
    <dgm:cxn modelId="{2F086DA8-8FC3-4C9B-96FD-49D440099DA6}" srcId="{DD1E6169-E040-4632-AF39-AC19325B76F3}" destId="{DE9A5EBF-0C08-49E3-9607-8E89A7DB28BE}" srcOrd="1" destOrd="0" parTransId="{28236206-D223-4C5E-97D6-329D34F32651}" sibTransId="{11309C6B-19EA-497D-AB92-329BC5BAE8D6}"/>
    <dgm:cxn modelId="{09AC4DB3-8A49-4A25-B2D2-AC8A90E2FC19}" srcId="{DD1E6169-E040-4632-AF39-AC19325B76F3}" destId="{8DAF53BA-024C-495C-BD8C-415BFB9960C8}" srcOrd="2" destOrd="0" parTransId="{B01F17CF-F629-4E71-92F3-B86C17716CCD}" sibTransId="{4BA3392A-477F-4A2D-A0B1-1D3A60D67417}"/>
    <dgm:cxn modelId="{B0CAE2C7-822C-432C-9219-FB23D30103D7}" srcId="{EF23AF7D-0696-41F7-8152-12430218AFCC}" destId="{DD1E6169-E040-4632-AF39-AC19325B76F3}" srcOrd="0" destOrd="0" parTransId="{E490C101-A20F-4B1D-837A-8B540D4106EF}" sibTransId="{B0CD8E80-0AF3-4054-BD3C-227B8C9B058A}"/>
    <dgm:cxn modelId="{14252BDA-DE88-41A2-A227-5CE0D5EBEC4B}" type="presOf" srcId="{DD1E6169-E040-4632-AF39-AC19325B76F3}" destId="{22E56361-5616-4FC7-AC8D-68613E4B1A38}" srcOrd="0" destOrd="0" presId="urn:microsoft.com/office/officeart/2005/8/layout/vList2"/>
    <dgm:cxn modelId="{409B1FE5-7D7D-45BF-BA2E-1F4CB2CA371F}" type="presOf" srcId="{DE9A5EBF-0C08-49E3-9607-8E89A7DB28BE}" destId="{682E96E7-BF91-489A-838F-FF9B1746F29E}" srcOrd="0" destOrd="1" presId="urn:microsoft.com/office/officeart/2005/8/layout/vList2"/>
    <dgm:cxn modelId="{A4FB67F2-5E88-4E52-BB4E-BAD0F0214AC2}" type="presOf" srcId="{8DAF53BA-024C-495C-BD8C-415BFB9960C8}" destId="{682E96E7-BF91-489A-838F-FF9B1746F29E}" srcOrd="0" destOrd="2" presId="urn:microsoft.com/office/officeart/2005/8/layout/vList2"/>
    <dgm:cxn modelId="{F09A4EF3-8D7E-47D1-B635-04F1F33FF1BF}" type="presOf" srcId="{F77F2A3F-197B-4805-ACFC-B4F05CB1E38F}" destId="{682E96E7-BF91-489A-838F-FF9B1746F29E}" srcOrd="0" destOrd="0" presId="urn:microsoft.com/office/officeart/2005/8/layout/vList2"/>
    <dgm:cxn modelId="{4B643489-DA54-425F-90C7-17EF4D8230CE}" type="presParOf" srcId="{7676A28D-3EB1-415E-8EBA-05915CCD2E0C}" destId="{22E56361-5616-4FC7-AC8D-68613E4B1A38}" srcOrd="0" destOrd="0" presId="urn:microsoft.com/office/officeart/2005/8/layout/vList2"/>
    <dgm:cxn modelId="{E4B7F9DE-B9B4-4B05-B4EA-33055B0FA2BD}" type="presParOf" srcId="{7676A28D-3EB1-415E-8EBA-05915CCD2E0C}" destId="{682E96E7-BF91-489A-838F-FF9B1746F29E}"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BE7E7E5-BF0E-43F3-AF3A-774C5A5AAC99}"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75D4DE1D-624D-42F9-9235-5714487757A2}">
      <dgm:prSet/>
      <dgm:spPr/>
      <dgm:t>
        <a:bodyPr/>
        <a:lstStyle/>
        <a:p>
          <a:r>
            <a:rPr lang="en-US" baseline="0" dirty="0">
              <a:solidFill>
                <a:schemeClr val="tx1"/>
              </a:solidFill>
            </a:rPr>
            <a:t>If the superintendent wants to lessen a mandatory 12-month expulsion, he or she must: </a:t>
          </a:r>
          <a:endParaRPr lang="en-US" dirty="0">
            <a:solidFill>
              <a:schemeClr val="tx1"/>
            </a:solidFill>
          </a:endParaRPr>
        </a:p>
      </dgm:t>
    </dgm:pt>
    <dgm:pt modelId="{990BBBBF-A33F-4F1C-AF5B-BEAFE003E990}" type="parTrans" cxnId="{84C02866-E652-4A3D-AA11-42858E1B075D}">
      <dgm:prSet/>
      <dgm:spPr/>
      <dgm:t>
        <a:bodyPr/>
        <a:lstStyle/>
        <a:p>
          <a:endParaRPr lang="en-US"/>
        </a:p>
      </dgm:t>
    </dgm:pt>
    <dgm:pt modelId="{A55C3789-4977-451C-8A90-1BD2389A7F73}" type="sibTrans" cxnId="{84C02866-E652-4A3D-AA11-42858E1B075D}">
      <dgm:prSet/>
      <dgm:spPr/>
      <dgm:t>
        <a:bodyPr/>
        <a:lstStyle/>
        <a:p>
          <a:endParaRPr lang="en-US"/>
        </a:p>
      </dgm:t>
    </dgm:pt>
    <dgm:pt modelId="{790BCF21-F60A-4B41-84A8-B7E062CF1999}">
      <dgm:prSet/>
      <dgm:spPr/>
      <dgm:t>
        <a:bodyPr/>
        <a:lstStyle/>
        <a:p>
          <a:r>
            <a:rPr lang="en-US" baseline="0" dirty="0"/>
            <a:t>Prepare a written statement setting forth the circumstances which warrant a reduction of the mandatory penalty</a:t>
          </a:r>
          <a:endParaRPr lang="en-US" dirty="0"/>
        </a:p>
      </dgm:t>
    </dgm:pt>
    <dgm:pt modelId="{0BB76B2E-AC5F-43C1-AC6D-3FA5B8750FE4}" type="parTrans" cxnId="{2D9BC7B9-6FBE-43BA-B7AE-E62083D897A4}">
      <dgm:prSet/>
      <dgm:spPr/>
      <dgm:t>
        <a:bodyPr/>
        <a:lstStyle/>
        <a:p>
          <a:endParaRPr lang="en-US"/>
        </a:p>
      </dgm:t>
    </dgm:pt>
    <dgm:pt modelId="{B591ED36-ABE0-4770-B283-8CA2E599B706}" type="sibTrans" cxnId="{2D9BC7B9-6FBE-43BA-B7AE-E62083D897A4}">
      <dgm:prSet/>
      <dgm:spPr/>
      <dgm:t>
        <a:bodyPr/>
        <a:lstStyle/>
        <a:p>
          <a:endParaRPr lang="en-US"/>
        </a:p>
      </dgm:t>
    </dgm:pt>
    <dgm:pt modelId="{347D0C39-7134-4371-AB14-2FA62BA2E0D4}">
      <dgm:prSet/>
      <dgm:spPr/>
      <dgm:t>
        <a:bodyPr/>
        <a:lstStyle/>
        <a:p>
          <a:r>
            <a:rPr lang="en-US" baseline="0"/>
            <a:t>Submit the statement to the county board, principal, faculty senate, and local school improvement council of the school from which the student was expelled</a:t>
          </a:r>
          <a:endParaRPr lang="en-US"/>
        </a:p>
      </dgm:t>
    </dgm:pt>
    <dgm:pt modelId="{3508FD6A-05C5-4960-990D-BE6A54A41E07}" type="parTrans" cxnId="{B19F47BD-710B-4D5F-8E97-97668F3B32D2}">
      <dgm:prSet/>
      <dgm:spPr/>
      <dgm:t>
        <a:bodyPr/>
        <a:lstStyle/>
        <a:p>
          <a:endParaRPr lang="en-US"/>
        </a:p>
      </dgm:t>
    </dgm:pt>
    <dgm:pt modelId="{29CADD71-B511-4206-934F-5DAA3D2D4838}" type="sibTrans" cxnId="{B19F47BD-710B-4D5F-8E97-97668F3B32D2}">
      <dgm:prSet/>
      <dgm:spPr/>
      <dgm:t>
        <a:bodyPr/>
        <a:lstStyle/>
        <a:p>
          <a:endParaRPr lang="en-US"/>
        </a:p>
      </dgm:t>
    </dgm:pt>
    <dgm:pt modelId="{C7AF9BC4-A827-4B63-803A-75EF95D48A5B}" type="pres">
      <dgm:prSet presAssocID="{1BE7E7E5-BF0E-43F3-AF3A-774C5A5AAC99}" presName="linear" presStyleCnt="0">
        <dgm:presLayoutVars>
          <dgm:animLvl val="lvl"/>
          <dgm:resizeHandles val="exact"/>
        </dgm:presLayoutVars>
      </dgm:prSet>
      <dgm:spPr/>
    </dgm:pt>
    <dgm:pt modelId="{36F30883-5CE7-4C06-915C-BA41022B93A5}" type="pres">
      <dgm:prSet presAssocID="{75D4DE1D-624D-42F9-9235-5714487757A2}" presName="parentText" presStyleLbl="node1" presStyleIdx="0" presStyleCnt="1">
        <dgm:presLayoutVars>
          <dgm:chMax val="0"/>
          <dgm:bulletEnabled val="1"/>
        </dgm:presLayoutVars>
      </dgm:prSet>
      <dgm:spPr/>
    </dgm:pt>
    <dgm:pt modelId="{DE98824F-21E4-4063-BD7A-E0D8E7532586}" type="pres">
      <dgm:prSet presAssocID="{75D4DE1D-624D-42F9-9235-5714487757A2}" presName="childText" presStyleLbl="revTx" presStyleIdx="0" presStyleCnt="1">
        <dgm:presLayoutVars>
          <dgm:bulletEnabled val="1"/>
        </dgm:presLayoutVars>
      </dgm:prSet>
      <dgm:spPr/>
    </dgm:pt>
  </dgm:ptLst>
  <dgm:cxnLst>
    <dgm:cxn modelId="{0C337A03-E26D-411D-8E57-CF7BA12797A2}" type="presOf" srcId="{790BCF21-F60A-4B41-84A8-B7E062CF1999}" destId="{DE98824F-21E4-4063-BD7A-E0D8E7532586}" srcOrd="0" destOrd="0" presId="urn:microsoft.com/office/officeart/2005/8/layout/vList2"/>
    <dgm:cxn modelId="{6055A525-138E-4786-BA3E-E6DE075A4CDC}" type="presOf" srcId="{75D4DE1D-624D-42F9-9235-5714487757A2}" destId="{36F30883-5CE7-4C06-915C-BA41022B93A5}" srcOrd="0" destOrd="0" presId="urn:microsoft.com/office/officeart/2005/8/layout/vList2"/>
    <dgm:cxn modelId="{84C02866-E652-4A3D-AA11-42858E1B075D}" srcId="{1BE7E7E5-BF0E-43F3-AF3A-774C5A5AAC99}" destId="{75D4DE1D-624D-42F9-9235-5714487757A2}" srcOrd="0" destOrd="0" parTransId="{990BBBBF-A33F-4F1C-AF5B-BEAFE003E990}" sibTransId="{A55C3789-4977-451C-8A90-1BD2389A7F73}"/>
    <dgm:cxn modelId="{B4330F55-8649-4645-8A72-9CF8C1EF83EA}" type="presOf" srcId="{1BE7E7E5-BF0E-43F3-AF3A-774C5A5AAC99}" destId="{C7AF9BC4-A827-4B63-803A-75EF95D48A5B}" srcOrd="0" destOrd="0" presId="urn:microsoft.com/office/officeart/2005/8/layout/vList2"/>
    <dgm:cxn modelId="{2D9BC7B9-6FBE-43BA-B7AE-E62083D897A4}" srcId="{75D4DE1D-624D-42F9-9235-5714487757A2}" destId="{790BCF21-F60A-4B41-84A8-B7E062CF1999}" srcOrd="0" destOrd="0" parTransId="{0BB76B2E-AC5F-43C1-AC6D-3FA5B8750FE4}" sibTransId="{B591ED36-ABE0-4770-B283-8CA2E599B706}"/>
    <dgm:cxn modelId="{24FC34BD-E1F6-42D1-AF7C-5623607E058F}" type="presOf" srcId="{347D0C39-7134-4371-AB14-2FA62BA2E0D4}" destId="{DE98824F-21E4-4063-BD7A-E0D8E7532586}" srcOrd="0" destOrd="1" presId="urn:microsoft.com/office/officeart/2005/8/layout/vList2"/>
    <dgm:cxn modelId="{B19F47BD-710B-4D5F-8E97-97668F3B32D2}" srcId="{75D4DE1D-624D-42F9-9235-5714487757A2}" destId="{347D0C39-7134-4371-AB14-2FA62BA2E0D4}" srcOrd="1" destOrd="0" parTransId="{3508FD6A-05C5-4960-990D-BE6A54A41E07}" sibTransId="{29CADD71-B511-4206-934F-5DAA3D2D4838}"/>
    <dgm:cxn modelId="{D0AC3218-A616-4E04-BEE4-B020B7775B16}" type="presParOf" srcId="{C7AF9BC4-A827-4B63-803A-75EF95D48A5B}" destId="{36F30883-5CE7-4C06-915C-BA41022B93A5}" srcOrd="0" destOrd="0" presId="urn:microsoft.com/office/officeart/2005/8/layout/vList2"/>
    <dgm:cxn modelId="{1C77DCD5-AF40-4783-BB9C-62D7D1BB679C}" type="presParOf" srcId="{C7AF9BC4-A827-4B63-803A-75EF95D48A5B}" destId="{DE98824F-21E4-4063-BD7A-E0D8E7532586}"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FB24F3F-A139-4267-BAF0-1332FC87DC7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A53EC4EB-7012-4879-B1A1-EA223C65BB21}">
      <dgm:prSet/>
      <dgm:spPr/>
      <dgm:t>
        <a:bodyPr/>
        <a:lstStyle/>
        <a:p>
          <a:r>
            <a:rPr lang="en-US" baseline="0" dirty="0">
              <a:solidFill>
                <a:schemeClr val="tx1"/>
              </a:solidFill>
            </a:rPr>
            <a:t>Defined by West Virginia Code as a pupil who is substantially likely to cause serious bodily injury to him/herself or others in the education environment</a:t>
          </a:r>
          <a:endParaRPr lang="en-US" dirty="0">
            <a:solidFill>
              <a:schemeClr val="tx1"/>
            </a:solidFill>
          </a:endParaRPr>
        </a:p>
      </dgm:t>
    </dgm:pt>
    <dgm:pt modelId="{11E20C5E-DB78-4948-8D30-3C3DD8327C46}" type="parTrans" cxnId="{3ADA915C-C678-454A-94FA-0F5BAD268778}">
      <dgm:prSet/>
      <dgm:spPr/>
      <dgm:t>
        <a:bodyPr/>
        <a:lstStyle/>
        <a:p>
          <a:endParaRPr lang="en-US"/>
        </a:p>
      </dgm:t>
    </dgm:pt>
    <dgm:pt modelId="{2AB1A8F0-B242-41F6-A0E3-0582A41D93DF}" type="sibTrans" cxnId="{3ADA915C-C678-454A-94FA-0F5BAD268778}">
      <dgm:prSet/>
      <dgm:spPr/>
      <dgm:t>
        <a:bodyPr/>
        <a:lstStyle/>
        <a:p>
          <a:endParaRPr lang="en-US"/>
        </a:p>
      </dgm:t>
    </dgm:pt>
    <dgm:pt modelId="{45A3B5F4-E9D0-4E49-999B-C4ED7D583B60}">
      <dgm:prSet/>
      <dgm:spPr/>
      <dgm:t>
        <a:bodyPr/>
        <a:lstStyle/>
        <a:p>
          <a:r>
            <a:rPr lang="en-US" baseline="0" dirty="0">
              <a:solidFill>
                <a:schemeClr val="tx1"/>
              </a:solidFill>
            </a:rPr>
            <a:t>A pupil is shown to be a dangerous student by a </a:t>
          </a:r>
          <a:r>
            <a:rPr lang="en-US" b="1" i="1" u="sng" baseline="0" dirty="0">
              <a:solidFill>
                <a:schemeClr val="tx1"/>
              </a:solidFill>
            </a:rPr>
            <a:t>documented</a:t>
          </a:r>
          <a:r>
            <a:rPr lang="en-US" baseline="0" dirty="0">
              <a:solidFill>
                <a:schemeClr val="tx1"/>
              </a:solidFill>
            </a:rPr>
            <a:t> pattern of violent behavior</a:t>
          </a:r>
          <a:endParaRPr lang="en-US" dirty="0">
            <a:solidFill>
              <a:schemeClr val="tx1"/>
            </a:solidFill>
          </a:endParaRPr>
        </a:p>
      </dgm:t>
    </dgm:pt>
    <dgm:pt modelId="{FB91FA47-0387-4EA9-9288-648C151A26EB}" type="parTrans" cxnId="{63B801EA-FA9A-4590-87F5-C4F30D6D89ED}">
      <dgm:prSet/>
      <dgm:spPr/>
      <dgm:t>
        <a:bodyPr/>
        <a:lstStyle/>
        <a:p>
          <a:endParaRPr lang="en-US"/>
        </a:p>
      </dgm:t>
    </dgm:pt>
    <dgm:pt modelId="{B6E3E0F6-4F74-4BF3-A447-B8BF0EA05A6B}" type="sibTrans" cxnId="{63B801EA-FA9A-4590-87F5-C4F30D6D89ED}">
      <dgm:prSet/>
      <dgm:spPr/>
      <dgm:t>
        <a:bodyPr/>
        <a:lstStyle/>
        <a:p>
          <a:endParaRPr lang="en-US"/>
        </a:p>
      </dgm:t>
    </dgm:pt>
    <dgm:pt modelId="{BB041612-0F68-4EB9-BC5D-1519139482E5}" type="pres">
      <dgm:prSet presAssocID="{4FB24F3F-A139-4267-BAF0-1332FC87DC71}" presName="linear" presStyleCnt="0">
        <dgm:presLayoutVars>
          <dgm:animLvl val="lvl"/>
          <dgm:resizeHandles val="exact"/>
        </dgm:presLayoutVars>
      </dgm:prSet>
      <dgm:spPr/>
    </dgm:pt>
    <dgm:pt modelId="{EF610AA8-A271-4BCF-A91A-CEA6C2AC213E}" type="pres">
      <dgm:prSet presAssocID="{A53EC4EB-7012-4879-B1A1-EA223C65BB21}" presName="parentText" presStyleLbl="node1" presStyleIdx="0" presStyleCnt="2">
        <dgm:presLayoutVars>
          <dgm:chMax val="0"/>
          <dgm:bulletEnabled val="1"/>
        </dgm:presLayoutVars>
      </dgm:prSet>
      <dgm:spPr/>
    </dgm:pt>
    <dgm:pt modelId="{111BCAB2-0A37-4A20-9409-375EB7026B39}" type="pres">
      <dgm:prSet presAssocID="{2AB1A8F0-B242-41F6-A0E3-0582A41D93DF}" presName="spacer" presStyleCnt="0"/>
      <dgm:spPr/>
    </dgm:pt>
    <dgm:pt modelId="{8A71D56B-14F5-4CF2-A8B5-85851B6FC553}" type="pres">
      <dgm:prSet presAssocID="{45A3B5F4-E9D0-4E49-999B-C4ED7D583B60}" presName="parentText" presStyleLbl="node1" presStyleIdx="1" presStyleCnt="2">
        <dgm:presLayoutVars>
          <dgm:chMax val="0"/>
          <dgm:bulletEnabled val="1"/>
        </dgm:presLayoutVars>
      </dgm:prSet>
      <dgm:spPr/>
    </dgm:pt>
  </dgm:ptLst>
  <dgm:cxnLst>
    <dgm:cxn modelId="{3ADA915C-C678-454A-94FA-0F5BAD268778}" srcId="{4FB24F3F-A139-4267-BAF0-1332FC87DC71}" destId="{A53EC4EB-7012-4879-B1A1-EA223C65BB21}" srcOrd="0" destOrd="0" parTransId="{11E20C5E-DB78-4948-8D30-3C3DD8327C46}" sibTransId="{2AB1A8F0-B242-41F6-A0E3-0582A41D93DF}"/>
    <dgm:cxn modelId="{53464A66-04CF-4B7A-A044-CE0080B21BED}" type="presOf" srcId="{4FB24F3F-A139-4267-BAF0-1332FC87DC71}" destId="{BB041612-0F68-4EB9-BC5D-1519139482E5}" srcOrd="0" destOrd="0" presId="urn:microsoft.com/office/officeart/2005/8/layout/vList2"/>
    <dgm:cxn modelId="{7B31C250-23B4-4DAB-8262-00E3F43FD988}" type="presOf" srcId="{45A3B5F4-E9D0-4E49-999B-C4ED7D583B60}" destId="{8A71D56B-14F5-4CF2-A8B5-85851B6FC553}" srcOrd="0" destOrd="0" presId="urn:microsoft.com/office/officeart/2005/8/layout/vList2"/>
    <dgm:cxn modelId="{63B801EA-FA9A-4590-87F5-C4F30D6D89ED}" srcId="{4FB24F3F-A139-4267-BAF0-1332FC87DC71}" destId="{45A3B5F4-E9D0-4E49-999B-C4ED7D583B60}" srcOrd="1" destOrd="0" parTransId="{FB91FA47-0387-4EA9-9288-648C151A26EB}" sibTransId="{B6E3E0F6-4F74-4BF3-A447-B8BF0EA05A6B}"/>
    <dgm:cxn modelId="{29A436FB-A71D-45F4-A005-B41D0371F43C}" type="presOf" srcId="{A53EC4EB-7012-4879-B1A1-EA223C65BB21}" destId="{EF610AA8-A271-4BCF-A91A-CEA6C2AC213E}" srcOrd="0" destOrd="0" presId="urn:microsoft.com/office/officeart/2005/8/layout/vList2"/>
    <dgm:cxn modelId="{5F97EB28-F7A1-4423-80C1-7AD1489C0AC7}" type="presParOf" srcId="{BB041612-0F68-4EB9-BC5D-1519139482E5}" destId="{EF610AA8-A271-4BCF-A91A-CEA6C2AC213E}" srcOrd="0" destOrd="0" presId="urn:microsoft.com/office/officeart/2005/8/layout/vList2"/>
    <dgm:cxn modelId="{CF2AC3A9-06F5-4F62-B684-4E46D04F67DF}" type="presParOf" srcId="{BB041612-0F68-4EB9-BC5D-1519139482E5}" destId="{111BCAB2-0A37-4A20-9409-375EB7026B39}" srcOrd="1" destOrd="0" presId="urn:microsoft.com/office/officeart/2005/8/layout/vList2"/>
    <dgm:cxn modelId="{1066D778-D147-4D3C-BF1A-4AB3326A483A}" type="presParOf" srcId="{BB041612-0F68-4EB9-BC5D-1519139482E5}" destId="{8A71D56B-14F5-4CF2-A8B5-85851B6FC553}"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F43AB34-5D0B-42C8-9759-830E0F75B241}" type="doc">
      <dgm:prSet loTypeId="urn:microsoft.com/office/officeart/2005/8/layout/process4" loCatId="process" qsTypeId="urn:microsoft.com/office/officeart/2005/8/quickstyle/simple1" qsCatId="simple" csTypeId="urn:microsoft.com/office/officeart/2005/8/colors/colorful1" csCatId="colorful" phldr="1"/>
      <dgm:spPr/>
      <dgm:t>
        <a:bodyPr/>
        <a:lstStyle/>
        <a:p>
          <a:endParaRPr lang="en-US"/>
        </a:p>
      </dgm:t>
    </dgm:pt>
    <dgm:pt modelId="{BE7CBB84-DE60-4775-AA24-C309410D12F5}">
      <dgm:prSet/>
      <dgm:spPr/>
      <dgm:t>
        <a:bodyPr/>
        <a:lstStyle/>
        <a:p>
          <a:r>
            <a:rPr lang="en-US" baseline="0" dirty="0">
              <a:solidFill>
                <a:schemeClr val="tx1"/>
              </a:solidFill>
            </a:rPr>
            <a:t>A determination made by the IEP Team whether the conduct in question was: </a:t>
          </a:r>
          <a:endParaRPr lang="en-US" dirty="0">
            <a:solidFill>
              <a:schemeClr val="tx1"/>
            </a:solidFill>
          </a:endParaRPr>
        </a:p>
      </dgm:t>
    </dgm:pt>
    <dgm:pt modelId="{24351A08-6744-4FC6-98CB-C501F61AE50E}" type="parTrans" cxnId="{8C26D2CD-EF19-4DAF-80FA-2930DFCEBF71}">
      <dgm:prSet/>
      <dgm:spPr/>
      <dgm:t>
        <a:bodyPr/>
        <a:lstStyle/>
        <a:p>
          <a:endParaRPr lang="en-US"/>
        </a:p>
      </dgm:t>
    </dgm:pt>
    <dgm:pt modelId="{D036441A-84B2-4075-8E34-9D9F13A80A34}" type="sibTrans" cxnId="{8C26D2CD-EF19-4DAF-80FA-2930DFCEBF71}">
      <dgm:prSet/>
      <dgm:spPr/>
      <dgm:t>
        <a:bodyPr/>
        <a:lstStyle/>
        <a:p>
          <a:endParaRPr lang="en-US"/>
        </a:p>
      </dgm:t>
    </dgm:pt>
    <dgm:pt modelId="{B787F067-0A0A-451C-8A46-57EB4D540D28}">
      <dgm:prSet/>
      <dgm:spPr/>
      <dgm:t>
        <a:bodyPr/>
        <a:lstStyle/>
        <a:p>
          <a:r>
            <a:rPr lang="en-US" baseline="0"/>
            <a:t>Caused by or had direct and substantial relation to the child’s disability</a:t>
          </a:r>
          <a:endParaRPr lang="en-US"/>
        </a:p>
      </dgm:t>
    </dgm:pt>
    <dgm:pt modelId="{B381A578-7F57-4FE7-8E35-865AA6983C90}" type="parTrans" cxnId="{0B481E22-8F97-4FF5-A364-C03AFDEB9600}">
      <dgm:prSet/>
      <dgm:spPr/>
      <dgm:t>
        <a:bodyPr/>
        <a:lstStyle/>
        <a:p>
          <a:endParaRPr lang="en-US"/>
        </a:p>
      </dgm:t>
    </dgm:pt>
    <dgm:pt modelId="{A2A87775-1A6F-4397-90DF-62D7A4794E5F}" type="sibTrans" cxnId="{0B481E22-8F97-4FF5-A364-C03AFDEB9600}">
      <dgm:prSet/>
      <dgm:spPr/>
      <dgm:t>
        <a:bodyPr/>
        <a:lstStyle/>
        <a:p>
          <a:endParaRPr lang="en-US"/>
        </a:p>
      </dgm:t>
    </dgm:pt>
    <dgm:pt modelId="{F718DFEA-0449-408A-8F6C-4CD19ABCC7CB}">
      <dgm:prSet/>
      <dgm:spPr/>
      <dgm:t>
        <a:bodyPr/>
        <a:lstStyle/>
        <a:p>
          <a:r>
            <a:rPr lang="en-US" baseline="0" dirty="0"/>
            <a:t>The direct result of failure to implement the </a:t>
          </a:r>
          <a:r>
            <a:rPr lang="en-US" baseline="0" dirty="0" err="1"/>
            <a:t>IEP</a:t>
          </a:r>
          <a:r>
            <a:rPr lang="en-US" baseline="0" dirty="0"/>
            <a:t>.</a:t>
          </a:r>
          <a:endParaRPr lang="en-US" dirty="0"/>
        </a:p>
      </dgm:t>
    </dgm:pt>
    <dgm:pt modelId="{293BCFAA-9737-45D9-87E3-F4F3D5BF9135}" type="parTrans" cxnId="{ECC9F17B-335D-4471-AEAD-C45B998878F9}">
      <dgm:prSet/>
      <dgm:spPr/>
      <dgm:t>
        <a:bodyPr/>
        <a:lstStyle/>
        <a:p>
          <a:endParaRPr lang="en-US"/>
        </a:p>
      </dgm:t>
    </dgm:pt>
    <dgm:pt modelId="{ACD1FA33-FCD3-4B05-BBA5-0DA62FBDEB98}" type="sibTrans" cxnId="{ECC9F17B-335D-4471-AEAD-C45B998878F9}">
      <dgm:prSet/>
      <dgm:spPr/>
      <dgm:t>
        <a:bodyPr/>
        <a:lstStyle/>
        <a:p>
          <a:endParaRPr lang="en-US"/>
        </a:p>
      </dgm:t>
    </dgm:pt>
    <dgm:pt modelId="{88A676DF-6078-4B5F-9E87-65CE03167B7D}" type="pres">
      <dgm:prSet presAssocID="{1F43AB34-5D0B-42C8-9759-830E0F75B241}" presName="Name0" presStyleCnt="0">
        <dgm:presLayoutVars>
          <dgm:dir/>
          <dgm:animLvl val="lvl"/>
          <dgm:resizeHandles val="exact"/>
        </dgm:presLayoutVars>
      </dgm:prSet>
      <dgm:spPr/>
    </dgm:pt>
    <dgm:pt modelId="{990B3E29-6211-4A88-B18A-D966C2C24D1E}" type="pres">
      <dgm:prSet presAssocID="{BE7CBB84-DE60-4775-AA24-C309410D12F5}" presName="boxAndChildren" presStyleCnt="0"/>
      <dgm:spPr/>
    </dgm:pt>
    <dgm:pt modelId="{3BAE4026-F8C0-4D2B-A696-E44E301B40CF}" type="pres">
      <dgm:prSet presAssocID="{BE7CBB84-DE60-4775-AA24-C309410D12F5}" presName="parentTextBox" presStyleLbl="node1" presStyleIdx="0" presStyleCnt="1"/>
      <dgm:spPr/>
    </dgm:pt>
    <dgm:pt modelId="{8793AB44-85C6-4282-A9AC-76B6D18AF870}" type="pres">
      <dgm:prSet presAssocID="{BE7CBB84-DE60-4775-AA24-C309410D12F5}" presName="entireBox" presStyleLbl="node1" presStyleIdx="0" presStyleCnt="1"/>
      <dgm:spPr/>
    </dgm:pt>
    <dgm:pt modelId="{CE0F4388-7977-49C4-8E9E-769B3364655D}" type="pres">
      <dgm:prSet presAssocID="{BE7CBB84-DE60-4775-AA24-C309410D12F5}" presName="descendantBox" presStyleCnt="0"/>
      <dgm:spPr/>
    </dgm:pt>
    <dgm:pt modelId="{E238C5D6-9A3D-48D6-AAE6-B3687CB56963}" type="pres">
      <dgm:prSet presAssocID="{B787F067-0A0A-451C-8A46-57EB4D540D28}" presName="childTextBox" presStyleLbl="fgAccFollowNode1" presStyleIdx="0" presStyleCnt="2">
        <dgm:presLayoutVars>
          <dgm:bulletEnabled val="1"/>
        </dgm:presLayoutVars>
      </dgm:prSet>
      <dgm:spPr/>
    </dgm:pt>
    <dgm:pt modelId="{331B75E9-F1C6-4053-BB8A-090AD6D697A3}" type="pres">
      <dgm:prSet presAssocID="{F718DFEA-0449-408A-8F6C-4CD19ABCC7CB}" presName="childTextBox" presStyleLbl="fgAccFollowNode1" presStyleIdx="1" presStyleCnt="2">
        <dgm:presLayoutVars>
          <dgm:bulletEnabled val="1"/>
        </dgm:presLayoutVars>
      </dgm:prSet>
      <dgm:spPr/>
    </dgm:pt>
  </dgm:ptLst>
  <dgm:cxnLst>
    <dgm:cxn modelId="{0B481E22-8F97-4FF5-A364-C03AFDEB9600}" srcId="{BE7CBB84-DE60-4775-AA24-C309410D12F5}" destId="{B787F067-0A0A-451C-8A46-57EB4D540D28}" srcOrd="0" destOrd="0" parTransId="{B381A578-7F57-4FE7-8E35-865AA6983C90}" sibTransId="{A2A87775-1A6F-4397-90DF-62D7A4794E5F}"/>
    <dgm:cxn modelId="{A08AF422-8961-42E9-AC93-9B5F13D75A3C}" type="presOf" srcId="{BE7CBB84-DE60-4775-AA24-C309410D12F5}" destId="{8793AB44-85C6-4282-A9AC-76B6D18AF870}" srcOrd="1" destOrd="0" presId="urn:microsoft.com/office/officeart/2005/8/layout/process4"/>
    <dgm:cxn modelId="{7A982846-CFB1-4174-A641-7D4B08846D38}" type="presOf" srcId="{1F43AB34-5D0B-42C8-9759-830E0F75B241}" destId="{88A676DF-6078-4B5F-9E87-65CE03167B7D}" srcOrd="0" destOrd="0" presId="urn:microsoft.com/office/officeart/2005/8/layout/process4"/>
    <dgm:cxn modelId="{2BCFAF6F-3A9A-4F17-B66C-D32668251586}" type="presOf" srcId="{B787F067-0A0A-451C-8A46-57EB4D540D28}" destId="{E238C5D6-9A3D-48D6-AAE6-B3687CB56963}" srcOrd="0" destOrd="0" presId="urn:microsoft.com/office/officeart/2005/8/layout/process4"/>
    <dgm:cxn modelId="{ECC9F17B-335D-4471-AEAD-C45B998878F9}" srcId="{BE7CBB84-DE60-4775-AA24-C309410D12F5}" destId="{F718DFEA-0449-408A-8F6C-4CD19ABCC7CB}" srcOrd="1" destOrd="0" parTransId="{293BCFAA-9737-45D9-87E3-F4F3D5BF9135}" sibTransId="{ACD1FA33-FCD3-4B05-BBA5-0DA62FBDEB98}"/>
    <dgm:cxn modelId="{E3CF549E-1D64-4A9F-B8E3-51A61A1D9891}" type="presOf" srcId="{F718DFEA-0449-408A-8F6C-4CD19ABCC7CB}" destId="{331B75E9-F1C6-4053-BB8A-090AD6D697A3}" srcOrd="0" destOrd="0" presId="urn:microsoft.com/office/officeart/2005/8/layout/process4"/>
    <dgm:cxn modelId="{8C26D2CD-EF19-4DAF-80FA-2930DFCEBF71}" srcId="{1F43AB34-5D0B-42C8-9759-830E0F75B241}" destId="{BE7CBB84-DE60-4775-AA24-C309410D12F5}" srcOrd="0" destOrd="0" parTransId="{24351A08-6744-4FC6-98CB-C501F61AE50E}" sibTransId="{D036441A-84B2-4075-8E34-9D9F13A80A34}"/>
    <dgm:cxn modelId="{6D12C3E5-20C1-4F5E-8BB9-AFFE89D67660}" type="presOf" srcId="{BE7CBB84-DE60-4775-AA24-C309410D12F5}" destId="{3BAE4026-F8C0-4D2B-A696-E44E301B40CF}" srcOrd="0" destOrd="0" presId="urn:microsoft.com/office/officeart/2005/8/layout/process4"/>
    <dgm:cxn modelId="{65F1B8C3-5513-4673-AF25-34D8C11E5D52}" type="presParOf" srcId="{88A676DF-6078-4B5F-9E87-65CE03167B7D}" destId="{990B3E29-6211-4A88-B18A-D966C2C24D1E}" srcOrd="0" destOrd="0" presId="urn:microsoft.com/office/officeart/2005/8/layout/process4"/>
    <dgm:cxn modelId="{90214059-3FDE-4BE4-A3F8-97DD6D3E8E1C}" type="presParOf" srcId="{990B3E29-6211-4A88-B18A-D966C2C24D1E}" destId="{3BAE4026-F8C0-4D2B-A696-E44E301B40CF}" srcOrd="0" destOrd="0" presId="urn:microsoft.com/office/officeart/2005/8/layout/process4"/>
    <dgm:cxn modelId="{78C76F63-8466-4553-B7F9-85D56EAE6104}" type="presParOf" srcId="{990B3E29-6211-4A88-B18A-D966C2C24D1E}" destId="{8793AB44-85C6-4282-A9AC-76B6D18AF870}" srcOrd="1" destOrd="0" presId="urn:microsoft.com/office/officeart/2005/8/layout/process4"/>
    <dgm:cxn modelId="{D712CB88-272A-4D1D-AB76-A611C3E6A953}" type="presParOf" srcId="{990B3E29-6211-4A88-B18A-D966C2C24D1E}" destId="{CE0F4388-7977-49C4-8E9E-769B3364655D}" srcOrd="2" destOrd="0" presId="urn:microsoft.com/office/officeart/2005/8/layout/process4"/>
    <dgm:cxn modelId="{F46E4A04-0CA9-4BFD-B0F8-2CC38EA69ADE}" type="presParOf" srcId="{CE0F4388-7977-49C4-8E9E-769B3364655D}" destId="{E238C5D6-9A3D-48D6-AAE6-B3687CB56963}" srcOrd="0" destOrd="0" presId="urn:microsoft.com/office/officeart/2005/8/layout/process4"/>
    <dgm:cxn modelId="{F7FC86CD-9C42-4123-8496-82FB0B0BBB9F}" type="presParOf" srcId="{CE0F4388-7977-49C4-8E9E-769B3364655D}" destId="{331B75E9-F1C6-4053-BB8A-090AD6D697A3}"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BAD2EC-A459-4D6B-8753-2737BAEC1C14}">
      <dsp:nvSpPr>
        <dsp:cNvPr id="0" name=""/>
        <dsp:cNvSpPr/>
      </dsp:nvSpPr>
      <dsp:spPr>
        <a:xfrm>
          <a:off x="0" y="3173881"/>
          <a:ext cx="9858191" cy="2082409"/>
        </a:xfrm>
        <a:prstGeom prst="rect">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en-US" sz="2400" kern="1200" baseline="0" dirty="0">
              <a:solidFill>
                <a:schemeClr val="tx1"/>
              </a:solidFill>
            </a:rPr>
            <a:t>May be admitted to the classroom/bus only when the principal/designee provides written certification</a:t>
          </a:r>
          <a:r>
            <a:rPr lang="en-US" sz="2400" kern="1200" baseline="0" dirty="0">
              <a:solidFill>
                <a:schemeClr val="tx1"/>
              </a:solidFill>
              <a:latin typeface="Century Schoolbook" panose="02040604050505020304"/>
            </a:rPr>
            <a:t> </a:t>
          </a:r>
          <a:r>
            <a:rPr lang="en-US" sz="2400" kern="1200" baseline="0" dirty="0">
              <a:solidFill>
                <a:schemeClr val="tx1"/>
              </a:solidFill>
            </a:rPr>
            <a:t>and specifies the disciplinary action, if any, that was taken; </a:t>
          </a:r>
          <a:r>
            <a:rPr lang="en-US" sz="2400" b="1" u="sng" kern="1200" baseline="0" dirty="0">
              <a:solidFill>
                <a:schemeClr val="tx1"/>
              </a:solidFill>
            </a:rPr>
            <a:t>AND, after counselor, social worker, or psychologist develops a behavioral plan for reentry to the classroom for the student</a:t>
          </a:r>
          <a:endParaRPr lang="en-US" sz="2400" b="1" u="sng" kern="1200" dirty="0">
            <a:solidFill>
              <a:schemeClr val="tx1"/>
            </a:solidFill>
          </a:endParaRPr>
        </a:p>
      </dsp:txBody>
      <dsp:txXfrm>
        <a:off x="0" y="3173881"/>
        <a:ext cx="9858191" cy="2082409"/>
      </dsp:txXfrm>
    </dsp:sp>
    <dsp:sp modelId="{0CB801AB-451B-4093-BEB4-2FFD8C207260}">
      <dsp:nvSpPr>
        <dsp:cNvPr id="0" name=""/>
        <dsp:cNvSpPr/>
      </dsp:nvSpPr>
      <dsp:spPr>
        <a:xfrm rot="10800000">
          <a:off x="0" y="0"/>
          <a:ext cx="9858191" cy="3202745"/>
        </a:xfrm>
        <a:prstGeom prst="upArrowCallou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baseline="0" dirty="0">
              <a:solidFill>
                <a:schemeClr val="tx1"/>
              </a:solidFill>
            </a:rPr>
            <a:t>Shall be placed under the control of the principal/designee </a:t>
          </a:r>
          <a:endParaRPr lang="en-US" sz="3200" kern="1200" dirty="0">
            <a:solidFill>
              <a:schemeClr val="tx1"/>
            </a:solidFill>
          </a:endParaRPr>
        </a:p>
      </dsp:txBody>
      <dsp:txXfrm rot="10800000">
        <a:off x="0" y="0"/>
        <a:ext cx="9858191" cy="208104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B6B5ED-C859-42C5-9C23-73706A526D51}">
      <dsp:nvSpPr>
        <dsp:cNvPr id="0" name=""/>
        <dsp:cNvSpPr/>
      </dsp:nvSpPr>
      <dsp:spPr>
        <a:xfrm>
          <a:off x="0" y="5625045"/>
          <a:ext cx="7237423" cy="1230622"/>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US" sz="2100" kern="1200" baseline="0" dirty="0">
              <a:solidFill>
                <a:schemeClr val="tx1"/>
              </a:solidFill>
            </a:rPr>
            <a:t>Whether student’s disability impacted his/her ability to understand the impact and consequences of the behavior or his/her ability to control the behavior</a:t>
          </a:r>
          <a:endParaRPr lang="en-US" sz="2100" kern="1200" dirty="0">
            <a:solidFill>
              <a:schemeClr val="tx1"/>
            </a:solidFill>
          </a:endParaRPr>
        </a:p>
      </dsp:txBody>
      <dsp:txXfrm>
        <a:off x="0" y="5625045"/>
        <a:ext cx="7237423" cy="1230622"/>
      </dsp:txXfrm>
    </dsp:sp>
    <dsp:sp modelId="{3813FA36-AD2F-4E69-9A12-B55E84B8C80F}">
      <dsp:nvSpPr>
        <dsp:cNvPr id="0" name=""/>
        <dsp:cNvSpPr/>
      </dsp:nvSpPr>
      <dsp:spPr>
        <a:xfrm rot="10800000">
          <a:off x="0" y="3750807"/>
          <a:ext cx="7237423" cy="1892697"/>
        </a:xfrm>
        <a:prstGeom prst="upArrowCallout">
          <a:avLst/>
        </a:prstGeom>
        <a:solidFill>
          <a:schemeClr val="accent2">
            <a:hueOff val="-1197987"/>
            <a:satOff val="8241"/>
            <a:lumOff val="915"/>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US" sz="2100" kern="1200" baseline="0" dirty="0">
              <a:solidFill>
                <a:schemeClr val="tx1"/>
              </a:solidFill>
            </a:rPr>
            <a:t>Whether Behavior Interventions in IEP were implemented</a:t>
          </a:r>
          <a:endParaRPr lang="en-US" sz="2100" kern="1200" dirty="0">
            <a:solidFill>
              <a:schemeClr val="tx1"/>
            </a:solidFill>
          </a:endParaRPr>
        </a:p>
      </dsp:txBody>
      <dsp:txXfrm rot="10800000">
        <a:off x="0" y="3750807"/>
        <a:ext cx="7237423" cy="1229818"/>
      </dsp:txXfrm>
    </dsp:sp>
    <dsp:sp modelId="{09314427-F26F-4B56-AAD5-ED9D24892AAD}">
      <dsp:nvSpPr>
        <dsp:cNvPr id="0" name=""/>
        <dsp:cNvSpPr/>
      </dsp:nvSpPr>
      <dsp:spPr>
        <a:xfrm rot="10800000">
          <a:off x="0" y="1876569"/>
          <a:ext cx="7237423" cy="1892697"/>
        </a:xfrm>
        <a:prstGeom prst="upArrowCallout">
          <a:avLst/>
        </a:prstGeom>
        <a:solidFill>
          <a:schemeClr val="accent2">
            <a:hueOff val="-2395974"/>
            <a:satOff val="16481"/>
            <a:lumOff val="1829"/>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US" sz="2100" kern="1200" baseline="0" dirty="0">
              <a:solidFill>
                <a:schemeClr val="tx1"/>
              </a:solidFill>
            </a:rPr>
            <a:t>If the conduct in question was the direct result of the district’s failure to implement the IEP </a:t>
          </a:r>
          <a:endParaRPr lang="en-US" sz="2100" kern="1200" dirty="0">
            <a:solidFill>
              <a:schemeClr val="tx1"/>
            </a:solidFill>
          </a:endParaRPr>
        </a:p>
      </dsp:txBody>
      <dsp:txXfrm rot="10800000">
        <a:off x="0" y="1876569"/>
        <a:ext cx="7237423" cy="1229818"/>
      </dsp:txXfrm>
    </dsp:sp>
    <dsp:sp modelId="{A088ADC7-8659-4032-983E-547A17F258FC}">
      <dsp:nvSpPr>
        <dsp:cNvPr id="0" name=""/>
        <dsp:cNvSpPr/>
      </dsp:nvSpPr>
      <dsp:spPr>
        <a:xfrm rot="10800000">
          <a:off x="0" y="2331"/>
          <a:ext cx="7237423" cy="1892697"/>
        </a:xfrm>
        <a:prstGeom prst="upArrowCallout">
          <a:avLst/>
        </a:prstGeom>
        <a:solidFill>
          <a:schemeClr val="accent2">
            <a:hueOff val="-3593961"/>
            <a:satOff val="24722"/>
            <a:lumOff val="2744"/>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US" sz="2100" kern="1200" baseline="0" dirty="0">
              <a:solidFill>
                <a:schemeClr val="tx1"/>
              </a:solidFill>
            </a:rPr>
            <a:t>Information relevant to the misconduct including: </a:t>
          </a:r>
          <a:endParaRPr lang="en-US" sz="2100" kern="1200" dirty="0">
            <a:solidFill>
              <a:schemeClr val="tx1"/>
            </a:solidFill>
          </a:endParaRPr>
        </a:p>
      </dsp:txBody>
      <dsp:txXfrm rot="-10800000">
        <a:off x="0" y="2331"/>
        <a:ext cx="7237423" cy="664336"/>
      </dsp:txXfrm>
    </dsp:sp>
    <dsp:sp modelId="{5BA02AF4-BCA8-441C-88B3-1223218BE8BD}">
      <dsp:nvSpPr>
        <dsp:cNvPr id="0" name=""/>
        <dsp:cNvSpPr/>
      </dsp:nvSpPr>
      <dsp:spPr>
        <a:xfrm>
          <a:off x="3533" y="666668"/>
          <a:ext cx="2410118" cy="565916"/>
        </a:xfrm>
        <a:prstGeom prst="rect">
          <a:avLst/>
        </a:prstGeom>
        <a:solidFill>
          <a:schemeClr val="accent2">
            <a:tint val="40000"/>
            <a:alpha val="90000"/>
            <a:hueOff val="0"/>
            <a:satOff val="0"/>
            <a:lumOff val="0"/>
            <a:alphaOff val="0"/>
          </a:schemeClr>
        </a:solidFill>
        <a:ln w="1587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lang="en-US" sz="1800" kern="1200"/>
            <a:t>Teacher observations of the student</a:t>
          </a:r>
        </a:p>
      </dsp:txBody>
      <dsp:txXfrm>
        <a:off x="3533" y="666668"/>
        <a:ext cx="2410118" cy="565916"/>
      </dsp:txXfrm>
    </dsp:sp>
    <dsp:sp modelId="{B8250DE0-25C0-4ED5-A860-696DF6BEFBE8}">
      <dsp:nvSpPr>
        <dsp:cNvPr id="0" name=""/>
        <dsp:cNvSpPr/>
      </dsp:nvSpPr>
      <dsp:spPr>
        <a:xfrm>
          <a:off x="2413652" y="666668"/>
          <a:ext cx="2410118" cy="565916"/>
        </a:xfrm>
        <a:prstGeom prst="rect">
          <a:avLst/>
        </a:prstGeom>
        <a:solidFill>
          <a:schemeClr val="accent2">
            <a:tint val="40000"/>
            <a:alpha val="90000"/>
            <a:hueOff val="-2262220"/>
            <a:satOff val="12987"/>
            <a:lumOff val="857"/>
            <a:alphaOff val="0"/>
          </a:schemeClr>
        </a:solidFill>
        <a:ln w="15875" cap="rnd" cmpd="sng" algn="ctr">
          <a:solidFill>
            <a:schemeClr val="accent2">
              <a:tint val="40000"/>
              <a:alpha val="90000"/>
              <a:hueOff val="-2262220"/>
              <a:satOff val="12987"/>
              <a:lumOff val="85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lang="en-US" sz="1800" kern="1200"/>
            <a:t>Information provided by parents </a:t>
          </a:r>
        </a:p>
      </dsp:txBody>
      <dsp:txXfrm>
        <a:off x="2413652" y="666668"/>
        <a:ext cx="2410118" cy="565916"/>
      </dsp:txXfrm>
    </dsp:sp>
    <dsp:sp modelId="{7EA5561C-AC46-476D-8DE5-4DD5B3FF093D}">
      <dsp:nvSpPr>
        <dsp:cNvPr id="0" name=""/>
        <dsp:cNvSpPr/>
      </dsp:nvSpPr>
      <dsp:spPr>
        <a:xfrm>
          <a:off x="4823770" y="666668"/>
          <a:ext cx="2410118" cy="565916"/>
        </a:xfrm>
        <a:prstGeom prst="rect">
          <a:avLst/>
        </a:prstGeom>
        <a:solidFill>
          <a:schemeClr val="accent2">
            <a:tint val="40000"/>
            <a:alpha val="90000"/>
            <a:hueOff val="-4524440"/>
            <a:satOff val="25974"/>
            <a:lumOff val="1714"/>
            <a:alphaOff val="0"/>
          </a:schemeClr>
        </a:solidFill>
        <a:ln w="15875" cap="rnd" cmpd="sng" algn="ctr">
          <a:solidFill>
            <a:schemeClr val="accent2">
              <a:tint val="40000"/>
              <a:alpha val="90000"/>
              <a:hueOff val="-4524440"/>
              <a:satOff val="25974"/>
              <a:lumOff val="171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lang="en-US" sz="1800" kern="1200"/>
            <a:t>Student’s IEP and placement </a:t>
          </a:r>
        </a:p>
      </dsp:txBody>
      <dsp:txXfrm>
        <a:off x="4823770" y="666668"/>
        <a:ext cx="2410118" cy="5659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E250D4-2F81-43D8-AF5C-7967B5EB72FA}">
      <dsp:nvSpPr>
        <dsp:cNvPr id="0" name=""/>
        <dsp:cNvSpPr/>
      </dsp:nvSpPr>
      <dsp:spPr>
        <a:xfrm>
          <a:off x="1341132" y="150945"/>
          <a:ext cx="7854602" cy="4244228"/>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US" sz="3600" kern="1200" baseline="0" dirty="0">
              <a:solidFill>
                <a:schemeClr val="tx1"/>
              </a:solidFill>
            </a:rPr>
            <a:t>May be excluded if b</a:t>
          </a:r>
          <a:r>
            <a:rPr lang="en-US" sz="3600" b="0" i="0" kern="1200" baseline="0" dirty="0">
              <a:solidFill>
                <a:schemeClr val="tx1"/>
              </a:solidFill>
            </a:rPr>
            <a:t>ehavior of the student is:</a:t>
          </a:r>
          <a:endParaRPr lang="en-US" sz="3600" kern="1200" dirty="0">
            <a:solidFill>
              <a:schemeClr val="tx1"/>
            </a:solidFill>
          </a:endParaRPr>
        </a:p>
        <a:p>
          <a:pPr marL="285750" lvl="1" indent="-285750" algn="l" defTabSz="1244600">
            <a:lnSpc>
              <a:spcPct val="90000"/>
            </a:lnSpc>
            <a:spcBef>
              <a:spcPct val="0"/>
            </a:spcBef>
            <a:spcAft>
              <a:spcPct val="15000"/>
            </a:spcAft>
            <a:buChar char="•"/>
          </a:pPr>
          <a:r>
            <a:rPr lang="en-US" sz="2800" b="0" i="0" kern="1200" baseline="0" dirty="0">
              <a:solidFill>
                <a:schemeClr val="tx1"/>
              </a:solidFill>
            </a:rPr>
            <a:t>Disorderly conduct</a:t>
          </a:r>
          <a:endParaRPr lang="en-US" sz="2800" kern="1200" dirty="0">
            <a:solidFill>
              <a:schemeClr val="tx1"/>
            </a:solidFill>
          </a:endParaRPr>
        </a:p>
        <a:p>
          <a:pPr marL="285750" lvl="1" indent="-285750" algn="l" defTabSz="1244600">
            <a:lnSpc>
              <a:spcPct val="90000"/>
            </a:lnSpc>
            <a:spcBef>
              <a:spcPct val="0"/>
            </a:spcBef>
            <a:spcAft>
              <a:spcPct val="15000"/>
            </a:spcAft>
            <a:buChar char="•"/>
          </a:pPr>
          <a:r>
            <a:rPr lang="en-US" sz="2800" b="0" i="0" kern="1200" baseline="0" dirty="0">
              <a:solidFill>
                <a:schemeClr val="tx1"/>
              </a:solidFill>
            </a:rPr>
            <a:t>Interfering with an orderly educational process, or </a:t>
          </a:r>
          <a:endParaRPr lang="en-US" sz="2800" kern="1200" dirty="0">
            <a:solidFill>
              <a:schemeClr val="tx1"/>
            </a:solidFill>
          </a:endParaRPr>
        </a:p>
        <a:p>
          <a:pPr marL="285750" lvl="1" indent="-285750" algn="l" defTabSz="1244600">
            <a:lnSpc>
              <a:spcPct val="90000"/>
            </a:lnSpc>
            <a:spcBef>
              <a:spcPct val="0"/>
            </a:spcBef>
            <a:spcAft>
              <a:spcPct val="15000"/>
            </a:spcAft>
            <a:buChar char="•"/>
          </a:pPr>
          <a:r>
            <a:rPr lang="en-US" sz="2800" b="0" i="0" kern="1200" baseline="0" dirty="0">
              <a:solidFill>
                <a:schemeClr val="tx1"/>
              </a:solidFill>
            </a:rPr>
            <a:t>Obstructs the teaching or learning process of others in the classroom</a:t>
          </a:r>
          <a:endParaRPr lang="en-US" sz="2800" kern="1200" dirty="0">
            <a:solidFill>
              <a:schemeClr val="tx1"/>
            </a:solidFill>
          </a:endParaRPr>
        </a:p>
      </dsp:txBody>
      <dsp:txXfrm>
        <a:off x="1465441" y="275254"/>
        <a:ext cx="7605984" cy="39956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CB2E21-7C11-4906-9D90-5A63AE2DADF1}">
      <dsp:nvSpPr>
        <dsp:cNvPr id="0" name=""/>
        <dsp:cNvSpPr/>
      </dsp:nvSpPr>
      <dsp:spPr>
        <a:xfrm>
          <a:off x="-373489" y="0"/>
          <a:ext cx="9089443" cy="1592546"/>
        </a:xfrm>
        <a:prstGeom prst="roundRect">
          <a:avLst>
            <a:gd name="adj" fmla="val 10000"/>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i="0" kern="1200" dirty="0">
              <a:solidFill>
                <a:schemeClr val="tx1"/>
              </a:solidFill>
            </a:rPr>
            <a:t>Student may not re-enter that teacher's classroom for at least the remainder of the instructional day;</a:t>
          </a:r>
          <a:endParaRPr lang="en-US" sz="2400" b="1" kern="1200" dirty="0">
            <a:solidFill>
              <a:schemeClr val="tx1"/>
            </a:solidFill>
          </a:endParaRPr>
        </a:p>
      </dsp:txBody>
      <dsp:txXfrm>
        <a:off x="-326845" y="46644"/>
        <a:ext cx="7263894" cy="1499258"/>
      </dsp:txXfrm>
    </dsp:sp>
    <dsp:sp modelId="{C78A13E1-5D7C-43A4-AC19-E7F3DB087E93}">
      <dsp:nvSpPr>
        <dsp:cNvPr id="0" name=""/>
        <dsp:cNvSpPr/>
      </dsp:nvSpPr>
      <dsp:spPr>
        <a:xfrm>
          <a:off x="366456" y="1857970"/>
          <a:ext cx="9114429" cy="1592546"/>
        </a:xfrm>
        <a:prstGeom prst="roundRect">
          <a:avLst>
            <a:gd name="adj" fmla="val 10000"/>
          </a:avLst>
        </a:prstGeom>
        <a:solidFill>
          <a:schemeClr val="accent2">
            <a:hueOff val="-1796981"/>
            <a:satOff val="12361"/>
            <a:lumOff val="1372"/>
            <a:alphaOff val="0"/>
          </a:schemeClr>
        </a:solidFill>
        <a:ln w="2222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i="0" kern="1200" dirty="0">
              <a:solidFill>
                <a:schemeClr val="tx1"/>
              </a:solidFill>
            </a:rPr>
            <a:t>The principal shall communicate with the teacher within 24 hours of the student being excluded from the teacher's classroom about the exclusion;</a:t>
          </a:r>
          <a:endParaRPr lang="en-US" sz="2800" b="1" i="0" kern="1200" dirty="0">
            <a:solidFill>
              <a:schemeClr val="tx1"/>
            </a:solidFill>
          </a:endParaRPr>
        </a:p>
      </dsp:txBody>
      <dsp:txXfrm>
        <a:off x="413100" y="1904614"/>
        <a:ext cx="7110543" cy="1499258"/>
      </dsp:txXfrm>
    </dsp:sp>
    <dsp:sp modelId="{C120046B-6F2B-4DC6-B319-FE63BCF521D4}">
      <dsp:nvSpPr>
        <dsp:cNvPr id="0" name=""/>
        <dsp:cNvSpPr/>
      </dsp:nvSpPr>
      <dsp:spPr>
        <a:xfrm>
          <a:off x="946210" y="3715940"/>
          <a:ext cx="9459799" cy="1592546"/>
        </a:xfrm>
        <a:prstGeom prst="roundRect">
          <a:avLst>
            <a:gd name="adj" fmla="val 10000"/>
          </a:avLst>
        </a:prstGeom>
        <a:solidFill>
          <a:schemeClr val="accent2">
            <a:hueOff val="-3593961"/>
            <a:satOff val="24722"/>
            <a:lumOff val="2744"/>
            <a:alphaOff val="0"/>
          </a:schemeClr>
        </a:solidFill>
        <a:ln w="2222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i="0" kern="1200" dirty="0">
              <a:solidFill>
                <a:schemeClr val="tx1"/>
              </a:solidFill>
            </a:rPr>
            <a:t>The teacher has 24 hours to create an electronic record and place the report of this action into WVEIS</a:t>
          </a:r>
          <a:r>
            <a:rPr lang="en-US" sz="2400" b="1" i="0" kern="1200" dirty="0">
              <a:solidFill>
                <a:schemeClr val="tx1"/>
              </a:solidFill>
              <a:latin typeface="Century Schoolbook" panose="02040604050505020304"/>
            </a:rPr>
            <a:t>,</a:t>
          </a:r>
          <a:r>
            <a:rPr lang="en-US" sz="2400" b="1" i="0" kern="1200" dirty="0">
              <a:solidFill>
                <a:schemeClr val="tx1"/>
              </a:solidFill>
            </a:rPr>
            <a:t> without any repercussion to the teacher;</a:t>
          </a:r>
          <a:endParaRPr lang="en-US" sz="2400" b="1" kern="1200" dirty="0">
            <a:solidFill>
              <a:schemeClr val="tx1"/>
            </a:solidFill>
          </a:endParaRPr>
        </a:p>
      </dsp:txBody>
      <dsp:txXfrm>
        <a:off x="992854" y="3762584"/>
        <a:ext cx="7383515" cy="1499258"/>
      </dsp:txXfrm>
    </dsp:sp>
    <dsp:sp modelId="{A88C15B2-DA54-4768-987D-39AFC7F356C9}">
      <dsp:nvSpPr>
        <dsp:cNvPr id="0" name=""/>
        <dsp:cNvSpPr/>
      </dsp:nvSpPr>
      <dsp:spPr>
        <a:xfrm>
          <a:off x="7399899" y="1207680"/>
          <a:ext cx="1035154" cy="1035154"/>
        </a:xfrm>
        <a:prstGeom prst="downArrow">
          <a:avLst>
            <a:gd name="adj1" fmla="val 55000"/>
            <a:gd name="adj2" fmla="val 45000"/>
          </a:avLst>
        </a:prstGeom>
        <a:solidFill>
          <a:schemeClr val="accent2">
            <a:tint val="40000"/>
            <a:alpha val="90000"/>
            <a:hueOff val="0"/>
            <a:satOff val="0"/>
            <a:lumOff val="0"/>
            <a:alphaOff val="0"/>
          </a:schemeClr>
        </a:solidFill>
        <a:ln w="1587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7632809" y="1207680"/>
        <a:ext cx="569334" cy="778953"/>
      </dsp:txXfrm>
    </dsp:sp>
    <dsp:sp modelId="{4A546253-1D8B-42B5-8AEB-86F5574F61B9}">
      <dsp:nvSpPr>
        <dsp:cNvPr id="0" name=""/>
        <dsp:cNvSpPr/>
      </dsp:nvSpPr>
      <dsp:spPr>
        <a:xfrm>
          <a:off x="8152338" y="3055034"/>
          <a:ext cx="1035154" cy="1035154"/>
        </a:xfrm>
        <a:prstGeom prst="downArrow">
          <a:avLst>
            <a:gd name="adj1" fmla="val 55000"/>
            <a:gd name="adj2" fmla="val 45000"/>
          </a:avLst>
        </a:prstGeom>
        <a:solidFill>
          <a:schemeClr val="accent2">
            <a:tint val="40000"/>
            <a:alpha val="90000"/>
            <a:hueOff val="-4524440"/>
            <a:satOff val="25974"/>
            <a:lumOff val="1714"/>
            <a:alphaOff val="0"/>
          </a:schemeClr>
        </a:solidFill>
        <a:ln w="15875" cap="rnd" cmpd="sng" algn="ctr">
          <a:solidFill>
            <a:schemeClr val="accent2">
              <a:tint val="40000"/>
              <a:alpha val="90000"/>
              <a:hueOff val="-4524440"/>
              <a:satOff val="25974"/>
              <a:lumOff val="171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8385248" y="3055034"/>
        <a:ext cx="569334" cy="77895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8BDE52-D2B8-4CE7-8323-E756E8731730}">
      <dsp:nvSpPr>
        <dsp:cNvPr id="0" name=""/>
        <dsp:cNvSpPr/>
      </dsp:nvSpPr>
      <dsp:spPr>
        <a:xfrm>
          <a:off x="1203" y="536719"/>
          <a:ext cx="4223907" cy="2682181"/>
        </a:xfrm>
        <a:prstGeom prst="roundRect">
          <a:avLst>
            <a:gd name="adj" fmla="val 10000"/>
          </a:avLst>
        </a:prstGeom>
        <a:solidFill>
          <a:schemeClr val="dk2">
            <a:hueOff val="0"/>
            <a:satOff val="0"/>
            <a:lumOff val="0"/>
            <a:alphaOff val="0"/>
          </a:schemeClr>
        </a:solidFill>
        <a:ln w="22225"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7F4AE88C-893A-4DFD-A25D-B45CB6371DD6}">
      <dsp:nvSpPr>
        <dsp:cNvPr id="0" name=""/>
        <dsp:cNvSpPr/>
      </dsp:nvSpPr>
      <dsp:spPr>
        <a:xfrm>
          <a:off x="470526" y="982576"/>
          <a:ext cx="4223907" cy="2682181"/>
        </a:xfrm>
        <a:prstGeom prst="roundRect">
          <a:avLst>
            <a:gd name="adj" fmla="val 10000"/>
          </a:avLst>
        </a:prstGeom>
        <a:solidFill>
          <a:schemeClr val="lt2">
            <a:alpha val="90000"/>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0" i="0" kern="1200" baseline="0" dirty="0"/>
            <a:t>The teacher may not be reprimanded if their actions are legal and within the structure of the county board's policy for student behavior and punishment. </a:t>
          </a:r>
          <a:endParaRPr lang="en-US" sz="2400" kern="1200" dirty="0"/>
        </a:p>
      </dsp:txBody>
      <dsp:txXfrm>
        <a:off x="549084" y="1061134"/>
        <a:ext cx="4066791" cy="2525065"/>
      </dsp:txXfrm>
    </dsp:sp>
    <dsp:sp modelId="{6BA4F378-44DB-48ED-8DB5-CAE552181459}">
      <dsp:nvSpPr>
        <dsp:cNvPr id="0" name=""/>
        <dsp:cNvSpPr/>
      </dsp:nvSpPr>
      <dsp:spPr>
        <a:xfrm>
          <a:off x="5163757" y="536719"/>
          <a:ext cx="4223907" cy="2682181"/>
        </a:xfrm>
        <a:prstGeom prst="roundRect">
          <a:avLst>
            <a:gd name="adj" fmla="val 10000"/>
          </a:avLst>
        </a:prstGeom>
        <a:solidFill>
          <a:schemeClr val="dk2">
            <a:hueOff val="0"/>
            <a:satOff val="0"/>
            <a:lumOff val="0"/>
            <a:alphaOff val="0"/>
          </a:schemeClr>
        </a:solidFill>
        <a:ln w="22225" cap="rnd"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A4476588-E4E2-42FF-806C-FBFB287A7BFA}">
      <dsp:nvSpPr>
        <dsp:cNvPr id="0" name=""/>
        <dsp:cNvSpPr/>
      </dsp:nvSpPr>
      <dsp:spPr>
        <a:xfrm>
          <a:off x="5633080" y="982576"/>
          <a:ext cx="4223907" cy="2682181"/>
        </a:xfrm>
        <a:prstGeom prst="roundRect">
          <a:avLst>
            <a:gd name="adj" fmla="val 10000"/>
          </a:avLst>
        </a:prstGeom>
        <a:solidFill>
          <a:schemeClr val="lt2">
            <a:alpha val="90000"/>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i="0" kern="1200" baseline="0" dirty="0"/>
            <a:t>The county board policies shall also include an </a:t>
          </a:r>
          <a:r>
            <a:rPr lang="en-US" sz="2000" b="1" i="0" kern="1200" baseline="0" dirty="0"/>
            <a:t>appeal procedure </a:t>
          </a:r>
          <a:r>
            <a:rPr lang="en-US" sz="1700" b="0" i="0" kern="1200" baseline="0" dirty="0"/>
            <a:t>whereby a teacher may appeal to the county superintendent if a school principal refuses to allow the exclusion of a student from the classroom or if a teacher believes the school principal has prematurely ended the exclusion of a student from the classroom. </a:t>
          </a:r>
          <a:endParaRPr lang="en-US" sz="1700" kern="1200" dirty="0"/>
        </a:p>
      </dsp:txBody>
      <dsp:txXfrm>
        <a:off x="5711638" y="1061134"/>
        <a:ext cx="4066791" cy="25250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F61406-EB46-4D73-BE8A-5504EA7553AC}">
      <dsp:nvSpPr>
        <dsp:cNvPr id="0" name=""/>
        <dsp:cNvSpPr/>
      </dsp:nvSpPr>
      <dsp:spPr>
        <a:xfrm>
          <a:off x="0" y="0"/>
          <a:ext cx="7246188" cy="6211018"/>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5384" tIns="405384" rIns="405384" bIns="405384" numCol="1" spcCol="1270" anchor="ctr" anchorCtr="0">
          <a:noAutofit/>
        </a:bodyPr>
        <a:lstStyle/>
        <a:p>
          <a:pPr marL="0" lvl="0" indent="0" algn="ctr" defTabSz="2533650">
            <a:lnSpc>
              <a:spcPct val="90000"/>
            </a:lnSpc>
            <a:spcBef>
              <a:spcPct val="0"/>
            </a:spcBef>
            <a:spcAft>
              <a:spcPct val="35000"/>
            </a:spcAft>
            <a:buNone/>
          </a:pPr>
          <a:r>
            <a:rPr lang="en-US" sz="5700" kern="1200" baseline="0" dirty="0">
              <a:solidFill>
                <a:schemeClr val="tx1"/>
              </a:solidFill>
            </a:rPr>
            <a:t>Principals must immediately suspend any student who: </a:t>
          </a:r>
          <a:endParaRPr lang="en-US" sz="5700" kern="1200" dirty="0">
            <a:solidFill>
              <a:schemeClr val="tx1"/>
            </a:solidFill>
          </a:endParaRPr>
        </a:p>
      </dsp:txBody>
      <dsp:txXfrm>
        <a:off x="0" y="0"/>
        <a:ext cx="7246188" cy="3353949"/>
      </dsp:txXfrm>
    </dsp:sp>
    <dsp:sp modelId="{0CA672BE-6545-4811-B23B-566BCF490782}">
      <dsp:nvSpPr>
        <dsp:cNvPr id="0" name=""/>
        <dsp:cNvSpPr/>
      </dsp:nvSpPr>
      <dsp:spPr>
        <a:xfrm>
          <a:off x="0" y="3229729"/>
          <a:ext cx="3623093" cy="2857068"/>
        </a:xfrm>
        <a:prstGeom prst="rect">
          <a:avLst/>
        </a:prstGeom>
        <a:solidFill>
          <a:schemeClr val="accent2">
            <a:tint val="40000"/>
            <a:alpha val="90000"/>
            <a:hueOff val="0"/>
            <a:satOff val="0"/>
            <a:lumOff val="0"/>
            <a:alphaOff val="0"/>
          </a:schemeClr>
        </a:solidFill>
        <a:ln w="1587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3360" tIns="38100" rIns="213360" bIns="38100" numCol="1" spcCol="1270" anchor="ctr" anchorCtr="0">
          <a:noAutofit/>
        </a:bodyPr>
        <a:lstStyle/>
        <a:p>
          <a:pPr marL="0" lvl="0" indent="0" algn="ctr" defTabSz="1333500">
            <a:lnSpc>
              <a:spcPct val="90000"/>
            </a:lnSpc>
            <a:spcBef>
              <a:spcPct val="0"/>
            </a:spcBef>
            <a:spcAft>
              <a:spcPct val="35000"/>
            </a:spcAft>
            <a:buNone/>
          </a:pPr>
          <a:r>
            <a:rPr lang="en-US" sz="3000" kern="1200" baseline="0" dirty="0"/>
            <a:t>Commits an act which would constitute a felony if committed by an adult </a:t>
          </a:r>
          <a:endParaRPr lang="en-US" sz="3000" kern="1200" dirty="0"/>
        </a:p>
      </dsp:txBody>
      <dsp:txXfrm>
        <a:off x="0" y="3229729"/>
        <a:ext cx="3623093" cy="2857068"/>
      </dsp:txXfrm>
    </dsp:sp>
    <dsp:sp modelId="{4F54D0F8-5556-4B4D-A010-D68620C0A491}">
      <dsp:nvSpPr>
        <dsp:cNvPr id="0" name=""/>
        <dsp:cNvSpPr/>
      </dsp:nvSpPr>
      <dsp:spPr>
        <a:xfrm>
          <a:off x="3623094" y="3229729"/>
          <a:ext cx="3623093" cy="2857068"/>
        </a:xfrm>
        <a:prstGeom prst="rect">
          <a:avLst/>
        </a:prstGeom>
        <a:solidFill>
          <a:schemeClr val="accent3">
            <a:tint val="40000"/>
            <a:alpha val="90000"/>
            <a:hueOff val="0"/>
            <a:satOff val="0"/>
            <a:lumOff val="0"/>
            <a:alphaOff val="0"/>
          </a:schemeClr>
        </a:solidFill>
        <a:ln w="15875"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3360" tIns="38100" rIns="213360" bIns="38100" numCol="1" spcCol="1270" anchor="ctr" anchorCtr="0">
          <a:noAutofit/>
        </a:bodyPr>
        <a:lstStyle/>
        <a:p>
          <a:pPr marL="0" lvl="0" indent="0" algn="ctr" defTabSz="1333500">
            <a:lnSpc>
              <a:spcPct val="90000"/>
            </a:lnSpc>
            <a:spcBef>
              <a:spcPct val="0"/>
            </a:spcBef>
            <a:spcAft>
              <a:spcPct val="35000"/>
            </a:spcAft>
            <a:buNone/>
          </a:pPr>
          <a:r>
            <a:rPr lang="en-US" sz="3000" kern="1200" baseline="0" dirty="0"/>
            <a:t>Possesses any controlled substance on school property, school bus or at school-sponsored functions</a:t>
          </a:r>
          <a:endParaRPr lang="en-US" sz="3000" kern="1200" dirty="0"/>
        </a:p>
      </dsp:txBody>
      <dsp:txXfrm>
        <a:off x="3623094" y="3229729"/>
        <a:ext cx="3623093" cy="285706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E56361-5616-4FC7-AC8D-68613E4B1A38}">
      <dsp:nvSpPr>
        <dsp:cNvPr id="0" name=""/>
        <dsp:cNvSpPr/>
      </dsp:nvSpPr>
      <dsp:spPr>
        <a:xfrm>
          <a:off x="0" y="0"/>
          <a:ext cx="10085717" cy="285948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198120" numCol="1" spcCol="1270" anchor="ctr" anchorCtr="0">
          <a:noAutofit/>
        </a:bodyPr>
        <a:lstStyle/>
        <a:p>
          <a:pPr marL="0" lvl="0" indent="0" algn="l" defTabSz="2311400">
            <a:lnSpc>
              <a:spcPct val="90000"/>
            </a:lnSpc>
            <a:spcBef>
              <a:spcPct val="0"/>
            </a:spcBef>
            <a:spcAft>
              <a:spcPct val="35000"/>
            </a:spcAft>
            <a:buNone/>
          </a:pPr>
          <a:r>
            <a:rPr lang="en-US" sz="5200" kern="1200" baseline="0" dirty="0">
              <a:solidFill>
                <a:schemeClr val="tx1"/>
              </a:solidFill>
            </a:rPr>
            <a:t>No suspension or expulsion may exceed one school year except the three </a:t>
          </a:r>
          <a:r>
            <a:rPr lang="en-US" sz="5200" b="1" i="1" u="sng" kern="1200" baseline="0" dirty="0">
              <a:solidFill>
                <a:schemeClr val="tx1"/>
              </a:solidFill>
            </a:rPr>
            <a:t>mandatory</a:t>
          </a:r>
          <a:r>
            <a:rPr lang="en-US" sz="5200" kern="1200" baseline="0" dirty="0">
              <a:solidFill>
                <a:schemeClr val="tx1"/>
              </a:solidFill>
            </a:rPr>
            <a:t> expulsions:</a:t>
          </a:r>
          <a:endParaRPr lang="en-US" sz="5200" kern="1200" dirty="0">
            <a:solidFill>
              <a:schemeClr val="tx1"/>
            </a:solidFill>
          </a:endParaRPr>
        </a:p>
      </dsp:txBody>
      <dsp:txXfrm>
        <a:off x="139588" y="139588"/>
        <a:ext cx="9806541" cy="2580304"/>
      </dsp:txXfrm>
    </dsp:sp>
    <dsp:sp modelId="{682E96E7-BF91-489A-838F-FF9B1746F29E}">
      <dsp:nvSpPr>
        <dsp:cNvPr id="0" name=""/>
        <dsp:cNvSpPr/>
      </dsp:nvSpPr>
      <dsp:spPr>
        <a:xfrm>
          <a:off x="0" y="2876486"/>
          <a:ext cx="10085717" cy="32830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0222" tIns="66040" rIns="369824" bIns="66040" numCol="1" spcCol="1270" anchor="t" anchorCtr="0">
          <a:noAutofit/>
        </a:bodyPr>
        <a:lstStyle/>
        <a:p>
          <a:pPr marL="285750" lvl="1" indent="-285750" algn="l" defTabSz="1822450">
            <a:lnSpc>
              <a:spcPct val="90000"/>
            </a:lnSpc>
            <a:spcBef>
              <a:spcPct val="0"/>
            </a:spcBef>
            <a:spcAft>
              <a:spcPct val="20000"/>
            </a:spcAft>
            <a:buChar char="•"/>
          </a:pPr>
          <a:r>
            <a:rPr lang="en-US" sz="4100" kern="1200" baseline="0" dirty="0"/>
            <a:t>Possession of a firearm or other dangerous weapon</a:t>
          </a:r>
          <a:endParaRPr lang="en-US" sz="4100" kern="1200" dirty="0"/>
        </a:p>
        <a:p>
          <a:pPr marL="285750" lvl="1" indent="-285750" algn="l" defTabSz="1822450">
            <a:lnSpc>
              <a:spcPct val="90000"/>
            </a:lnSpc>
            <a:spcBef>
              <a:spcPct val="0"/>
            </a:spcBef>
            <a:spcAft>
              <a:spcPct val="20000"/>
            </a:spcAft>
            <a:buChar char="•"/>
          </a:pPr>
          <a:r>
            <a:rPr lang="en-US" sz="4100" kern="1200" baseline="0" dirty="0"/>
            <a:t>Physical assault on a school employee</a:t>
          </a:r>
          <a:endParaRPr lang="en-US" sz="4100" kern="1200" dirty="0"/>
        </a:p>
        <a:p>
          <a:pPr marL="285750" lvl="1" indent="-285750" algn="l" defTabSz="1822450">
            <a:lnSpc>
              <a:spcPct val="90000"/>
            </a:lnSpc>
            <a:spcBef>
              <a:spcPct val="0"/>
            </a:spcBef>
            <a:spcAft>
              <a:spcPct val="20000"/>
            </a:spcAft>
            <a:buChar char="•"/>
          </a:pPr>
          <a:r>
            <a:rPr lang="en-US" sz="4100" kern="1200" baseline="0" dirty="0"/>
            <a:t>Sell of narcotics on school grounds or at school-sponsored function</a:t>
          </a:r>
          <a:endParaRPr lang="en-US" sz="4100" kern="1200" dirty="0"/>
        </a:p>
      </dsp:txBody>
      <dsp:txXfrm>
        <a:off x="0" y="2876486"/>
        <a:ext cx="10085717" cy="328301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F30883-5CE7-4C06-915C-BA41022B93A5}">
      <dsp:nvSpPr>
        <dsp:cNvPr id="0" name=""/>
        <dsp:cNvSpPr/>
      </dsp:nvSpPr>
      <dsp:spPr>
        <a:xfrm>
          <a:off x="0" y="5864"/>
          <a:ext cx="7081736" cy="2199600"/>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baseline="0" dirty="0">
              <a:solidFill>
                <a:schemeClr val="tx1"/>
              </a:solidFill>
            </a:rPr>
            <a:t>If the superintendent wants to lessen a mandatory 12-month expulsion, he or she must: </a:t>
          </a:r>
          <a:endParaRPr lang="en-US" sz="4000" kern="1200" dirty="0">
            <a:solidFill>
              <a:schemeClr val="tx1"/>
            </a:solidFill>
          </a:endParaRPr>
        </a:p>
      </dsp:txBody>
      <dsp:txXfrm>
        <a:off x="107376" y="113240"/>
        <a:ext cx="6866984" cy="1984848"/>
      </dsp:txXfrm>
    </dsp:sp>
    <dsp:sp modelId="{DE98824F-21E4-4063-BD7A-E0D8E7532586}">
      <dsp:nvSpPr>
        <dsp:cNvPr id="0" name=""/>
        <dsp:cNvSpPr/>
      </dsp:nvSpPr>
      <dsp:spPr>
        <a:xfrm>
          <a:off x="0" y="2205465"/>
          <a:ext cx="7081736" cy="372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4845" tIns="50800" rIns="284480" bIns="50800" numCol="1" spcCol="1270" anchor="t" anchorCtr="0">
          <a:noAutofit/>
        </a:bodyPr>
        <a:lstStyle/>
        <a:p>
          <a:pPr marL="285750" lvl="1" indent="-285750" algn="l" defTabSz="1377950">
            <a:lnSpc>
              <a:spcPct val="90000"/>
            </a:lnSpc>
            <a:spcBef>
              <a:spcPct val="0"/>
            </a:spcBef>
            <a:spcAft>
              <a:spcPct val="20000"/>
            </a:spcAft>
            <a:buChar char="•"/>
          </a:pPr>
          <a:r>
            <a:rPr lang="en-US" sz="3100" kern="1200" baseline="0" dirty="0"/>
            <a:t>Prepare a written statement setting forth the circumstances which warrant a reduction of the mandatory penalty</a:t>
          </a:r>
          <a:endParaRPr lang="en-US" sz="3100" kern="1200" dirty="0"/>
        </a:p>
        <a:p>
          <a:pPr marL="285750" lvl="1" indent="-285750" algn="l" defTabSz="1377950">
            <a:lnSpc>
              <a:spcPct val="90000"/>
            </a:lnSpc>
            <a:spcBef>
              <a:spcPct val="0"/>
            </a:spcBef>
            <a:spcAft>
              <a:spcPct val="20000"/>
            </a:spcAft>
            <a:buChar char="•"/>
          </a:pPr>
          <a:r>
            <a:rPr lang="en-US" sz="3100" kern="1200" baseline="0"/>
            <a:t>Submit the statement to the county board, principal, faculty senate, and local school improvement council of the school from which the student was expelled</a:t>
          </a:r>
          <a:endParaRPr lang="en-US" sz="3100" kern="1200"/>
        </a:p>
      </dsp:txBody>
      <dsp:txXfrm>
        <a:off x="0" y="2205465"/>
        <a:ext cx="7081736" cy="37260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610AA8-A271-4BCF-A91A-CEA6C2AC213E}">
      <dsp:nvSpPr>
        <dsp:cNvPr id="0" name=""/>
        <dsp:cNvSpPr/>
      </dsp:nvSpPr>
      <dsp:spPr>
        <a:xfrm>
          <a:off x="0" y="91697"/>
          <a:ext cx="10368381" cy="203463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kern="1200" baseline="0" dirty="0">
              <a:solidFill>
                <a:schemeClr val="tx1"/>
              </a:solidFill>
            </a:rPr>
            <a:t>Defined by West Virginia Code as a pupil who is substantially likely to cause serious bodily injury to him/herself or others in the education environment</a:t>
          </a:r>
          <a:endParaRPr lang="en-US" sz="3700" kern="1200" dirty="0">
            <a:solidFill>
              <a:schemeClr val="tx1"/>
            </a:solidFill>
          </a:endParaRPr>
        </a:p>
      </dsp:txBody>
      <dsp:txXfrm>
        <a:off x="99322" y="191019"/>
        <a:ext cx="10169737" cy="1835986"/>
      </dsp:txXfrm>
    </dsp:sp>
    <dsp:sp modelId="{8A71D56B-14F5-4CF2-A8B5-85851B6FC553}">
      <dsp:nvSpPr>
        <dsp:cNvPr id="0" name=""/>
        <dsp:cNvSpPr/>
      </dsp:nvSpPr>
      <dsp:spPr>
        <a:xfrm>
          <a:off x="0" y="2232887"/>
          <a:ext cx="10368381" cy="203463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kern="1200" baseline="0" dirty="0">
              <a:solidFill>
                <a:schemeClr val="tx1"/>
              </a:solidFill>
            </a:rPr>
            <a:t>A pupil is shown to be a dangerous student by a </a:t>
          </a:r>
          <a:r>
            <a:rPr lang="en-US" sz="3700" b="1" i="1" u="sng" kern="1200" baseline="0" dirty="0">
              <a:solidFill>
                <a:schemeClr val="tx1"/>
              </a:solidFill>
            </a:rPr>
            <a:t>documented</a:t>
          </a:r>
          <a:r>
            <a:rPr lang="en-US" sz="3700" kern="1200" baseline="0" dirty="0">
              <a:solidFill>
                <a:schemeClr val="tx1"/>
              </a:solidFill>
            </a:rPr>
            <a:t> pattern of violent behavior</a:t>
          </a:r>
          <a:endParaRPr lang="en-US" sz="3700" kern="1200" dirty="0">
            <a:solidFill>
              <a:schemeClr val="tx1"/>
            </a:solidFill>
          </a:endParaRPr>
        </a:p>
      </dsp:txBody>
      <dsp:txXfrm>
        <a:off x="99322" y="2332209"/>
        <a:ext cx="10169737" cy="183598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93AB44-85C6-4282-A9AC-76B6D18AF870}">
      <dsp:nvSpPr>
        <dsp:cNvPr id="0" name=""/>
        <dsp:cNvSpPr/>
      </dsp:nvSpPr>
      <dsp:spPr>
        <a:xfrm>
          <a:off x="0" y="0"/>
          <a:ext cx="7304926" cy="6308332"/>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8488" tIns="348488" rIns="348488" bIns="348488" numCol="1" spcCol="1270" anchor="ctr" anchorCtr="0">
          <a:noAutofit/>
        </a:bodyPr>
        <a:lstStyle/>
        <a:p>
          <a:pPr marL="0" lvl="0" indent="0" algn="ctr" defTabSz="2178050">
            <a:lnSpc>
              <a:spcPct val="90000"/>
            </a:lnSpc>
            <a:spcBef>
              <a:spcPct val="0"/>
            </a:spcBef>
            <a:spcAft>
              <a:spcPct val="35000"/>
            </a:spcAft>
            <a:buNone/>
          </a:pPr>
          <a:r>
            <a:rPr lang="en-US" sz="4900" kern="1200" baseline="0" dirty="0">
              <a:solidFill>
                <a:schemeClr val="tx1"/>
              </a:solidFill>
            </a:rPr>
            <a:t>A determination made by the IEP Team whether the conduct in question was: </a:t>
          </a:r>
          <a:endParaRPr lang="en-US" sz="4900" kern="1200" dirty="0">
            <a:solidFill>
              <a:schemeClr val="tx1"/>
            </a:solidFill>
          </a:endParaRPr>
        </a:p>
      </dsp:txBody>
      <dsp:txXfrm>
        <a:off x="0" y="0"/>
        <a:ext cx="7304926" cy="3406499"/>
      </dsp:txXfrm>
    </dsp:sp>
    <dsp:sp modelId="{E238C5D6-9A3D-48D6-AAE6-B3687CB56963}">
      <dsp:nvSpPr>
        <dsp:cNvPr id="0" name=""/>
        <dsp:cNvSpPr/>
      </dsp:nvSpPr>
      <dsp:spPr>
        <a:xfrm>
          <a:off x="0" y="3280333"/>
          <a:ext cx="3652462" cy="2901833"/>
        </a:xfrm>
        <a:prstGeom prst="rect">
          <a:avLst/>
        </a:prstGeom>
        <a:solidFill>
          <a:schemeClr val="accent2">
            <a:tint val="40000"/>
            <a:alpha val="90000"/>
            <a:hueOff val="0"/>
            <a:satOff val="0"/>
            <a:lumOff val="0"/>
            <a:alphaOff val="0"/>
          </a:schemeClr>
        </a:solidFill>
        <a:ln w="1587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3144" tIns="46990" rIns="263144" bIns="46990" numCol="1" spcCol="1270" anchor="ctr" anchorCtr="0">
          <a:noAutofit/>
        </a:bodyPr>
        <a:lstStyle/>
        <a:p>
          <a:pPr marL="0" lvl="0" indent="0" algn="ctr" defTabSz="1644650">
            <a:lnSpc>
              <a:spcPct val="90000"/>
            </a:lnSpc>
            <a:spcBef>
              <a:spcPct val="0"/>
            </a:spcBef>
            <a:spcAft>
              <a:spcPct val="35000"/>
            </a:spcAft>
            <a:buNone/>
          </a:pPr>
          <a:r>
            <a:rPr lang="en-US" sz="3700" kern="1200" baseline="0"/>
            <a:t>Caused by or had direct and substantial relation to the child’s disability</a:t>
          </a:r>
          <a:endParaRPr lang="en-US" sz="3700" kern="1200"/>
        </a:p>
      </dsp:txBody>
      <dsp:txXfrm>
        <a:off x="0" y="3280333"/>
        <a:ext cx="3652462" cy="2901833"/>
      </dsp:txXfrm>
    </dsp:sp>
    <dsp:sp modelId="{331B75E9-F1C6-4053-BB8A-090AD6D697A3}">
      <dsp:nvSpPr>
        <dsp:cNvPr id="0" name=""/>
        <dsp:cNvSpPr/>
      </dsp:nvSpPr>
      <dsp:spPr>
        <a:xfrm>
          <a:off x="3652463" y="3280333"/>
          <a:ext cx="3652462" cy="2901833"/>
        </a:xfrm>
        <a:prstGeom prst="rect">
          <a:avLst/>
        </a:prstGeom>
        <a:solidFill>
          <a:schemeClr val="accent3">
            <a:tint val="40000"/>
            <a:alpha val="90000"/>
            <a:hueOff val="0"/>
            <a:satOff val="0"/>
            <a:lumOff val="0"/>
            <a:alphaOff val="0"/>
          </a:schemeClr>
        </a:solidFill>
        <a:ln w="15875"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3144" tIns="46990" rIns="263144" bIns="46990" numCol="1" spcCol="1270" anchor="ctr" anchorCtr="0">
          <a:noAutofit/>
        </a:bodyPr>
        <a:lstStyle/>
        <a:p>
          <a:pPr marL="0" lvl="0" indent="0" algn="ctr" defTabSz="1644650">
            <a:lnSpc>
              <a:spcPct val="90000"/>
            </a:lnSpc>
            <a:spcBef>
              <a:spcPct val="0"/>
            </a:spcBef>
            <a:spcAft>
              <a:spcPct val="35000"/>
            </a:spcAft>
            <a:buNone/>
          </a:pPr>
          <a:r>
            <a:rPr lang="en-US" sz="3700" kern="1200" baseline="0" dirty="0"/>
            <a:t>The direct result of failure to implement the </a:t>
          </a:r>
          <a:r>
            <a:rPr lang="en-US" sz="3700" kern="1200" baseline="0" dirty="0" err="1"/>
            <a:t>IEP</a:t>
          </a:r>
          <a:r>
            <a:rPr lang="en-US" sz="3700" kern="1200" baseline="0" dirty="0"/>
            <a:t>.</a:t>
          </a:r>
          <a:endParaRPr lang="en-US" sz="3700" kern="1200" dirty="0"/>
        </a:p>
      </dsp:txBody>
      <dsp:txXfrm>
        <a:off x="3652463" y="3280333"/>
        <a:ext cx="3652462" cy="2901833"/>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US"/>
            </a:p>
          </p:txBody>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US"/>
            </a:p>
          </p:txBody>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US"/>
            </a:p>
          </p:txBody>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US"/>
            </a:p>
          </p:txBody>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US"/>
            </a:p>
          </p:txBody>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US"/>
            </a:p>
          </p:txBody>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306416A-1A42-4293-B260-37968AD49413}" type="datetimeFigureOut">
              <a:rPr lang="en-US" smtClean="0"/>
              <a:t>6/17/2026</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730AFD7E-9DB7-428D-8801-82F591456721}" type="slidenum">
              <a:rPr lang="en-US" smtClean="0"/>
              <a:t>‹#›</a:t>
            </a:fld>
            <a:endParaRPr lang="en-US" dirty="0"/>
          </a:p>
        </p:txBody>
      </p:sp>
    </p:spTree>
    <p:extLst>
      <p:ext uri="{BB962C8B-B14F-4D97-AF65-F5344CB8AC3E}">
        <p14:creationId xmlns:p14="http://schemas.microsoft.com/office/powerpoint/2010/main" val="1347808648"/>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06416A-1A42-4293-B260-37968AD49413}" type="datetimeFigureOut">
              <a:rPr lang="en-US" smtClean="0"/>
              <a:t>6/17/2026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0AFD7E-9DB7-428D-8801-82F591456721}" type="slidenum">
              <a:rPr lang="en-US" smtClean="0"/>
              <a:t>‹#›</a:t>
            </a:fld>
            <a:endParaRPr lang="en-US" dirty="0"/>
          </a:p>
        </p:txBody>
      </p:sp>
    </p:spTree>
    <p:extLst>
      <p:ext uri="{BB962C8B-B14F-4D97-AF65-F5344CB8AC3E}">
        <p14:creationId xmlns:p14="http://schemas.microsoft.com/office/powerpoint/2010/main" val="4015230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06416A-1A42-4293-B260-37968AD49413}" type="datetimeFigureOut">
              <a:rPr lang="en-US" smtClean="0"/>
              <a:t>6/17/2026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0AFD7E-9DB7-428D-8801-82F591456721}" type="slidenum">
              <a:rPr lang="en-US" smtClean="0"/>
              <a:t>‹#›</a:t>
            </a:fld>
            <a:endParaRPr lang="en-US" dirty="0"/>
          </a:p>
        </p:txBody>
      </p:sp>
    </p:spTree>
    <p:extLst>
      <p:ext uri="{BB962C8B-B14F-4D97-AF65-F5344CB8AC3E}">
        <p14:creationId xmlns:p14="http://schemas.microsoft.com/office/powerpoint/2010/main" val="32407211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06416A-1A42-4293-B260-37968AD49413}" type="datetimeFigureOut">
              <a:rPr lang="en-US" smtClean="0"/>
              <a:t>6/17/2026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0AFD7E-9DB7-428D-8801-82F591456721}" type="slidenum">
              <a:rPr lang="en-US" smtClean="0"/>
              <a:t>‹#›</a:t>
            </a:fld>
            <a:endParaRPr lang="en-US" dirty="0"/>
          </a:p>
        </p:txBody>
      </p:sp>
    </p:spTree>
    <p:extLst>
      <p:ext uri="{BB962C8B-B14F-4D97-AF65-F5344CB8AC3E}">
        <p14:creationId xmlns:p14="http://schemas.microsoft.com/office/powerpoint/2010/main" val="30214347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06416A-1A42-4293-B260-37968AD49413}" type="datetimeFigureOut">
              <a:rPr lang="en-US" smtClean="0"/>
              <a:t>6/17/2026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0AFD7E-9DB7-428D-8801-82F591456721}" type="slidenum">
              <a:rPr lang="en-US" smtClean="0"/>
              <a:t>‹#›</a:t>
            </a:fld>
            <a:endParaRPr lang="en-US" dirty="0"/>
          </a:p>
        </p:txBody>
      </p:sp>
    </p:spTree>
    <p:extLst>
      <p:ext uri="{BB962C8B-B14F-4D97-AF65-F5344CB8AC3E}">
        <p14:creationId xmlns:p14="http://schemas.microsoft.com/office/powerpoint/2010/main" val="18043558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06416A-1A42-4293-B260-37968AD49413}" type="datetimeFigureOut">
              <a:rPr lang="en-US" smtClean="0"/>
              <a:t>6/17/2026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0AFD7E-9DB7-428D-8801-82F591456721}" type="slidenum">
              <a:rPr lang="en-US" smtClean="0"/>
              <a:t>‹#›</a:t>
            </a:fld>
            <a:endParaRPr lang="en-US" dirty="0"/>
          </a:p>
        </p:txBody>
      </p:sp>
    </p:spTree>
    <p:extLst>
      <p:ext uri="{BB962C8B-B14F-4D97-AF65-F5344CB8AC3E}">
        <p14:creationId xmlns:p14="http://schemas.microsoft.com/office/powerpoint/2010/main" val="15465611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06416A-1A42-4293-B260-37968AD49413}" type="datetimeFigureOut">
              <a:rPr lang="en-US" smtClean="0"/>
              <a:t>6/17/2026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0AFD7E-9DB7-428D-8801-82F591456721}" type="slidenum">
              <a:rPr lang="en-US" smtClean="0"/>
              <a:t>‹#›</a:t>
            </a:fld>
            <a:endParaRPr lang="en-US" dirty="0"/>
          </a:p>
        </p:txBody>
      </p:sp>
    </p:spTree>
    <p:extLst>
      <p:ext uri="{BB962C8B-B14F-4D97-AF65-F5344CB8AC3E}">
        <p14:creationId xmlns:p14="http://schemas.microsoft.com/office/powerpoint/2010/main" val="2498902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06416A-1A42-4293-B260-37968AD49413}" type="datetimeFigureOut">
              <a:rPr lang="en-US" smtClean="0"/>
              <a:t>6/17/2026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0AFD7E-9DB7-428D-8801-82F591456721}" type="slidenum">
              <a:rPr lang="en-US" smtClean="0"/>
              <a:t>‹#›</a:t>
            </a:fld>
            <a:endParaRPr lang="en-US" dirty="0"/>
          </a:p>
        </p:txBody>
      </p:sp>
    </p:spTree>
    <p:extLst>
      <p:ext uri="{BB962C8B-B14F-4D97-AF65-F5344CB8AC3E}">
        <p14:creationId xmlns:p14="http://schemas.microsoft.com/office/powerpoint/2010/main" val="2203397007"/>
      </p:ext>
    </p:extLst>
  </p:cSld>
  <p:clrMapOvr>
    <a:masterClrMapping/>
  </p:clrMapOvr>
  <p:transition spd="slow">
    <p:wip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06416A-1A42-4293-B260-37968AD49413}" type="datetimeFigureOut">
              <a:rPr lang="en-US" smtClean="0"/>
              <a:t>6/17/2026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0AFD7E-9DB7-428D-8801-82F591456721}" type="slidenum">
              <a:rPr lang="en-US" smtClean="0"/>
              <a:t>‹#›</a:t>
            </a:fld>
            <a:endParaRPr lang="en-US" dirty="0"/>
          </a:p>
        </p:txBody>
      </p:sp>
    </p:spTree>
    <p:extLst>
      <p:ext uri="{BB962C8B-B14F-4D97-AF65-F5344CB8AC3E}">
        <p14:creationId xmlns:p14="http://schemas.microsoft.com/office/powerpoint/2010/main" val="439397799"/>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06416A-1A42-4293-B260-37968AD49413}" type="datetimeFigureOut">
              <a:rPr lang="en-US" smtClean="0"/>
              <a:t>6/17/2026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730AFD7E-9DB7-428D-8801-82F591456721}" type="slidenum">
              <a:rPr lang="en-US" smtClean="0"/>
              <a:t>‹#›</a:t>
            </a:fld>
            <a:endParaRPr lang="en-US" dirty="0"/>
          </a:p>
        </p:txBody>
      </p:sp>
    </p:spTree>
    <p:extLst>
      <p:ext uri="{BB962C8B-B14F-4D97-AF65-F5344CB8AC3E}">
        <p14:creationId xmlns:p14="http://schemas.microsoft.com/office/powerpoint/2010/main" val="2867092609"/>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06416A-1A42-4293-B260-37968AD49413}" type="datetimeFigureOut">
              <a:rPr lang="en-US" smtClean="0"/>
              <a:t>6/17/2026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0AFD7E-9DB7-428D-8801-82F591456721}" type="slidenum">
              <a:rPr lang="en-US" smtClean="0"/>
              <a:t>‹#›</a:t>
            </a:fld>
            <a:endParaRPr lang="en-US" dirty="0"/>
          </a:p>
        </p:txBody>
      </p:sp>
    </p:spTree>
    <p:extLst>
      <p:ext uri="{BB962C8B-B14F-4D97-AF65-F5344CB8AC3E}">
        <p14:creationId xmlns:p14="http://schemas.microsoft.com/office/powerpoint/2010/main" val="3082387255"/>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306416A-1A42-4293-B260-37968AD49413}" type="datetimeFigureOut">
              <a:rPr lang="en-US" smtClean="0"/>
              <a:t>6/17/2026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0AFD7E-9DB7-428D-8801-82F591456721}" type="slidenum">
              <a:rPr lang="en-US" smtClean="0"/>
              <a:t>‹#›</a:t>
            </a:fld>
            <a:endParaRPr lang="en-US" dirty="0"/>
          </a:p>
        </p:txBody>
      </p:sp>
    </p:spTree>
    <p:extLst>
      <p:ext uri="{BB962C8B-B14F-4D97-AF65-F5344CB8AC3E}">
        <p14:creationId xmlns:p14="http://schemas.microsoft.com/office/powerpoint/2010/main" val="3587786965"/>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306416A-1A42-4293-B260-37968AD49413}" type="datetimeFigureOut">
              <a:rPr lang="en-US" smtClean="0"/>
              <a:t>6/17/2026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30AFD7E-9DB7-428D-8801-82F591456721}" type="slidenum">
              <a:rPr lang="en-US" smtClean="0"/>
              <a:t>‹#›</a:t>
            </a:fld>
            <a:endParaRPr lang="en-US" dirty="0"/>
          </a:p>
        </p:txBody>
      </p:sp>
    </p:spTree>
    <p:extLst>
      <p:ext uri="{BB962C8B-B14F-4D97-AF65-F5344CB8AC3E}">
        <p14:creationId xmlns:p14="http://schemas.microsoft.com/office/powerpoint/2010/main" val="778616661"/>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306416A-1A42-4293-B260-37968AD49413}" type="datetimeFigureOut">
              <a:rPr lang="en-US" smtClean="0"/>
              <a:t>6/17/2026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30AFD7E-9DB7-428D-8801-82F591456721}" type="slidenum">
              <a:rPr lang="en-US" smtClean="0"/>
              <a:t>‹#›</a:t>
            </a:fld>
            <a:endParaRPr lang="en-US" dirty="0"/>
          </a:p>
        </p:txBody>
      </p:sp>
    </p:spTree>
    <p:extLst>
      <p:ext uri="{BB962C8B-B14F-4D97-AF65-F5344CB8AC3E}">
        <p14:creationId xmlns:p14="http://schemas.microsoft.com/office/powerpoint/2010/main" val="300145728"/>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06416A-1A42-4293-B260-37968AD49413}" type="datetimeFigureOut">
              <a:rPr lang="en-US" smtClean="0"/>
              <a:t>6/17/2026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30AFD7E-9DB7-428D-8801-82F591456721}" type="slidenum">
              <a:rPr lang="en-US" smtClean="0"/>
              <a:t>‹#›</a:t>
            </a:fld>
            <a:endParaRPr lang="en-US" dirty="0"/>
          </a:p>
        </p:txBody>
      </p:sp>
    </p:spTree>
    <p:extLst>
      <p:ext uri="{BB962C8B-B14F-4D97-AF65-F5344CB8AC3E}">
        <p14:creationId xmlns:p14="http://schemas.microsoft.com/office/powerpoint/2010/main" val="1976333180"/>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06416A-1A42-4293-B260-37968AD49413}" type="datetimeFigureOut">
              <a:rPr lang="en-US" smtClean="0"/>
              <a:t>6/17/2026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0AFD7E-9DB7-428D-8801-82F591456721}" type="slidenum">
              <a:rPr lang="en-US" smtClean="0"/>
              <a:t>‹#›</a:t>
            </a:fld>
            <a:endParaRPr lang="en-US" dirty="0"/>
          </a:p>
        </p:txBody>
      </p:sp>
    </p:spTree>
    <p:extLst>
      <p:ext uri="{BB962C8B-B14F-4D97-AF65-F5344CB8AC3E}">
        <p14:creationId xmlns:p14="http://schemas.microsoft.com/office/powerpoint/2010/main" val="1791432601"/>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06416A-1A42-4293-B260-37968AD49413}" type="datetimeFigureOut">
              <a:rPr lang="en-US" smtClean="0"/>
              <a:t>6/17/2026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0AFD7E-9DB7-428D-8801-82F591456721}" type="slidenum">
              <a:rPr lang="en-US" smtClean="0"/>
              <a:t>‹#›</a:t>
            </a:fld>
            <a:endParaRPr lang="en-US" dirty="0"/>
          </a:p>
        </p:txBody>
      </p:sp>
    </p:spTree>
    <p:extLst>
      <p:ext uri="{BB962C8B-B14F-4D97-AF65-F5344CB8AC3E}">
        <p14:creationId xmlns:p14="http://schemas.microsoft.com/office/powerpoint/2010/main" val="908941223"/>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US"/>
            </a:p>
          </p:txBody>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US"/>
            </a:p>
          </p:txBody>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US"/>
            </a:p>
          </p:txBody>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US"/>
            </a:p>
          </p:txBody>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US"/>
            </a:p>
          </p:txBody>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US"/>
            </a:p>
          </p:txBody>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306416A-1A42-4293-B260-37968AD49413}" type="datetimeFigureOut">
              <a:rPr lang="en-US" smtClean="0"/>
              <a:t>6/17/2026</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30AFD7E-9DB7-428D-8801-82F591456721}" type="slidenum">
              <a:rPr lang="en-US" smtClean="0"/>
              <a:t>‹#›</a:t>
            </a:fld>
            <a:endParaRPr lang="en-US" dirty="0"/>
          </a:p>
        </p:txBody>
      </p:sp>
    </p:spTree>
    <p:extLst>
      <p:ext uri="{BB962C8B-B14F-4D97-AF65-F5344CB8AC3E}">
        <p14:creationId xmlns:p14="http://schemas.microsoft.com/office/powerpoint/2010/main" val="730166404"/>
      </p:ext>
    </p:extLst>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 id="2147483937" r:id="rId12"/>
    <p:sldLayoutId id="2147483938" r:id="rId13"/>
    <p:sldLayoutId id="2147483939" r:id="rId14"/>
    <p:sldLayoutId id="2147483940" r:id="rId15"/>
    <p:sldLayoutId id="2147483941" r:id="rId16"/>
    <p:sldLayoutId id="2147483942" r:id="rId17"/>
  </p:sldLayoutIdLst>
  <p:transition spd="slow">
    <p:wipe/>
  </p:transition>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30745-B012-39EA-5EFB-1169103C404F}"/>
              </a:ext>
            </a:extLst>
          </p:cNvPr>
          <p:cNvSpPr>
            <a:spLocks noGrp="1"/>
          </p:cNvSpPr>
          <p:nvPr>
            <p:ph type="ctrTitle"/>
          </p:nvPr>
        </p:nvSpPr>
        <p:spPr>
          <a:xfrm>
            <a:off x="5121548" y="758952"/>
            <a:ext cx="5558644" cy="4041648"/>
          </a:xfrm>
        </p:spPr>
        <p:txBody>
          <a:bodyPr>
            <a:normAutofit/>
          </a:bodyPr>
          <a:lstStyle/>
          <a:p>
            <a:r>
              <a:rPr lang="en-US" sz="7300" dirty="0"/>
              <a:t>Student Discipline</a:t>
            </a:r>
            <a:br>
              <a:rPr lang="en-US" dirty="0"/>
            </a:br>
            <a:br>
              <a:rPr lang="en-US" dirty="0"/>
            </a:br>
            <a:r>
              <a:rPr lang="en-US" sz="2400" dirty="0"/>
              <a:t>Catricia Martin, Field Representative</a:t>
            </a:r>
            <a:br>
              <a:rPr lang="en-US" sz="2400" dirty="0"/>
            </a:br>
            <a:r>
              <a:rPr lang="en-US" sz="2400" dirty="0"/>
              <a:t>Mike Hennessey, Director of Field Services</a:t>
            </a:r>
            <a:endParaRPr lang="en-US" dirty="0"/>
          </a:p>
        </p:txBody>
      </p:sp>
      <p:sp>
        <p:nvSpPr>
          <p:cNvPr id="3" name="Subtitle 2">
            <a:extLst>
              <a:ext uri="{FF2B5EF4-FFF2-40B4-BE49-F238E27FC236}">
                <a16:creationId xmlns:a16="http://schemas.microsoft.com/office/drawing/2014/main" id="{65073669-FC90-0CB5-A057-C40264D79FDE}"/>
              </a:ext>
            </a:extLst>
          </p:cNvPr>
          <p:cNvSpPr>
            <a:spLocks noGrp="1"/>
          </p:cNvSpPr>
          <p:nvPr>
            <p:ph type="subTitle" idx="1"/>
          </p:nvPr>
        </p:nvSpPr>
        <p:spPr>
          <a:xfrm>
            <a:off x="5522600" y="4800600"/>
            <a:ext cx="5558644" cy="1691640"/>
          </a:xfrm>
        </p:spPr>
        <p:txBody>
          <a:bodyPr vert="horz" lIns="91440" tIns="45720" rIns="91440" bIns="45720" rtlCol="0" anchor="t">
            <a:normAutofit/>
          </a:bodyPr>
          <a:lstStyle/>
          <a:p>
            <a:r>
              <a:rPr lang="en-US" sz="1900" b="1" dirty="0">
                <a:solidFill>
                  <a:schemeClr val="tx1"/>
                </a:solidFill>
              </a:rPr>
              <a:t>Updated: June 2026</a:t>
            </a:r>
          </a:p>
        </p:txBody>
      </p:sp>
      <p:pic>
        <p:nvPicPr>
          <p:cNvPr id="6" name="Picture 5" descr="A blue and green letters on a black background&#10;&#10;AI-generated content may be incorrect.">
            <a:extLst>
              <a:ext uri="{FF2B5EF4-FFF2-40B4-BE49-F238E27FC236}">
                <a16:creationId xmlns:a16="http://schemas.microsoft.com/office/drawing/2014/main" id="{434C5436-86EB-E6CE-C0A1-5017D23F1E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44014" y="1806371"/>
            <a:ext cx="2275896" cy="1376917"/>
          </a:xfrm>
          <a:prstGeom prst="rect">
            <a:avLst/>
          </a:prstGeom>
        </p:spPr>
      </p:pic>
    </p:spTree>
    <p:extLst>
      <p:ext uri="{BB962C8B-B14F-4D97-AF65-F5344CB8AC3E}">
        <p14:creationId xmlns:p14="http://schemas.microsoft.com/office/powerpoint/2010/main" val="442535462"/>
      </p:ext>
    </p:extLst>
  </p:cSld>
  <p:clrMapOvr>
    <a:overrideClrMapping bg1="lt1" tx1="dk1" bg2="lt2" tx2="dk2" accent1="accent1" accent2="accent2" accent3="accent3" accent4="accent4" accent5="accent5" accent6="accent6" hlink="hlink" folHlink="folHlink"/>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CBAA3-7DAE-9401-1D79-56F777C492AD}"/>
              </a:ext>
            </a:extLst>
          </p:cNvPr>
          <p:cNvSpPr>
            <a:spLocks noGrp="1"/>
          </p:cNvSpPr>
          <p:nvPr>
            <p:ph type="title"/>
          </p:nvPr>
        </p:nvSpPr>
        <p:spPr>
          <a:xfrm>
            <a:off x="1117638" y="60385"/>
            <a:ext cx="10661214" cy="1325562"/>
          </a:xfrm>
        </p:spPr>
        <p:txBody>
          <a:bodyPr>
            <a:normAutofit/>
          </a:bodyPr>
          <a:lstStyle/>
          <a:p>
            <a:r>
              <a:rPr lang="en-US" sz="2800" b="1" dirty="0"/>
              <a:t>If the county board has not established a behavioral intervention program: </a:t>
            </a:r>
            <a:endParaRPr lang="en-US" b="1" dirty="0"/>
          </a:p>
        </p:txBody>
      </p:sp>
      <p:sp>
        <p:nvSpPr>
          <p:cNvPr id="3" name="Content Placeholder 2">
            <a:extLst>
              <a:ext uri="{FF2B5EF4-FFF2-40B4-BE49-F238E27FC236}">
                <a16:creationId xmlns:a16="http://schemas.microsoft.com/office/drawing/2014/main" id="{F41C5414-5196-3494-3ECF-976E75270E80}"/>
              </a:ext>
            </a:extLst>
          </p:cNvPr>
          <p:cNvSpPr>
            <a:spLocks noGrp="1"/>
          </p:cNvSpPr>
          <p:nvPr>
            <p:ph idx="1"/>
          </p:nvPr>
        </p:nvSpPr>
        <p:spPr>
          <a:xfrm>
            <a:off x="1260492" y="1385948"/>
            <a:ext cx="10661214" cy="5247766"/>
          </a:xfrm>
        </p:spPr>
        <p:txBody>
          <a:bodyPr vert="horz" lIns="91440" tIns="45720" rIns="91440" bIns="45720" rtlCol="0" anchor="t">
            <a:normAutofit lnSpcReduction="10000"/>
          </a:bodyPr>
          <a:lstStyle/>
          <a:p>
            <a:r>
              <a:rPr lang="en-US" sz="2800" dirty="0"/>
              <a:t>The students shall be removed from the classroom and from other students immediately after the incident for the remainder of the school day;</a:t>
            </a:r>
          </a:p>
          <a:p>
            <a:r>
              <a:rPr lang="en-US" sz="2800" dirty="0"/>
              <a:t>The parents shall be notified and shall pick the student up from school ASAP, upon which the student shall be considered suspended from school;</a:t>
            </a:r>
          </a:p>
          <a:p>
            <a:r>
              <a:rPr lang="en-US" sz="2800" dirty="0"/>
              <a:t>If a student has to ride the bus home, they shall ride the bus under the supervision of a principal, vice principal, or a designee to ensure the safety of the student, the bus driver, and other students on the bus;</a:t>
            </a:r>
          </a:p>
          <a:p>
            <a:r>
              <a:rPr lang="en-US" sz="2800" dirty="0"/>
              <a:t>The student shall continue to be suspended for the next one to three school days while alternative learning accommodations are made;</a:t>
            </a:r>
          </a:p>
        </p:txBody>
      </p:sp>
    </p:spTree>
    <p:extLst>
      <p:ext uri="{BB962C8B-B14F-4D97-AF65-F5344CB8AC3E}">
        <p14:creationId xmlns:p14="http://schemas.microsoft.com/office/powerpoint/2010/main" val="355324164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5D38E-C5EC-40FF-11EA-A3566860F756}"/>
              </a:ext>
            </a:extLst>
          </p:cNvPr>
          <p:cNvSpPr>
            <a:spLocks noGrp="1"/>
          </p:cNvSpPr>
          <p:nvPr>
            <p:ph type="title"/>
          </p:nvPr>
        </p:nvSpPr>
        <p:spPr>
          <a:xfrm>
            <a:off x="1261872" y="365760"/>
            <a:ext cx="9692640" cy="816059"/>
          </a:xfrm>
        </p:spPr>
        <p:txBody>
          <a:bodyPr/>
          <a:lstStyle/>
          <a:p>
            <a:r>
              <a:rPr lang="en-US" b="1" dirty="0"/>
              <a:t>Continued…</a:t>
            </a:r>
          </a:p>
        </p:txBody>
      </p:sp>
      <p:sp>
        <p:nvSpPr>
          <p:cNvPr id="3" name="Content Placeholder 2">
            <a:extLst>
              <a:ext uri="{FF2B5EF4-FFF2-40B4-BE49-F238E27FC236}">
                <a16:creationId xmlns:a16="http://schemas.microsoft.com/office/drawing/2014/main" id="{C082AC66-EE1C-DE72-0D8E-367CE06BFA68}"/>
              </a:ext>
            </a:extLst>
          </p:cNvPr>
          <p:cNvSpPr>
            <a:spLocks noGrp="1"/>
          </p:cNvSpPr>
          <p:nvPr>
            <p:ph idx="1"/>
          </p:nvPr>
        </p:nvSpPr>
        <p:spPr>
          <a:xfrm>
            <a:off x="1261872" y="1181820"/>
            <a:ext cx="9961094" cy="5589916"/>
          </a:xfrm>
        </p:spPr>
        <p:txBody>
          <a:bodyPr vert="horz" lIns="91440" tIns="45720" rIns="91440" bIns="45720" rtlCol="0" anchor="t">
            <a:normAutofit/>
          </a:bodyPr>
          <a:lstStyle/>
          <a:p>
            <a:r>
              <a:rPr lang="en-US" sz="2400" dirty="0"/>
              <a:t>The student may be referred for a functional behavior analysis or referred to the SAT, 504 team, or IEP team at that school – whichever is most appropriate – for an immediate intervention, or manifestation if the student has an IEP;</a:t>
            </a:r>
          </a:p>
          <a:p>
            <a:r>
              <a:rPr lang="en-US" sz="2400" dirty="0"/>
              <a:t>The student shall receive their education through the alt learning accommodations and may not return to school until a risk assessment is done; </a:t>
            </a:r>
          </a:p>
          <a:p>
            <a:r>
              <a:rPr lang="en-US" sz="2400" dirty="0"/>
              <a:t>After the risk assessment, the student shall return to school provisionally for 5-10 days. If another incident occurs within that time frame, or repeated instances occur following the time frame, the student shall be subject to expulsion. </a:t>
            </a:r>
          </a:p>
        </p:txBody>
      </p:sp>
    </p:spTree>
    <p:extLst>
      <p:ext uri="{BB962C8B-B14F-4D97-AF65-F5344CB8AC3E}">
        <p14:creationId xmlns:p14="http://schemas.microsoft.com/office/powerpoint/2010/main" val="268739046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C4519-9E7F-DF46-4042-A0F8D095A610}"/>
              </a:ext>
            </a:extLst>
          </p:cNvPr>
          <p:cNvSpPr>
            <a:spLocks noGrp="1"/>
          </p:cNvSpPr>
          <p:nvPr>
            <p:ph type="title"/>
          </p:nvPr>
        </p:nvSpPr>
        <p:spPr>
          <a:xfrm>
            <a:off x="1261872" y="365760"/>
            <a:ext cx="9692640" cy="747048"/>
          </a:xfrm>
        </p:spPr>
        <p:txBody>
          <a:bodyPr>
            <a:normAutofit fontScale="90000"/>
          </a:bodyPr>
          <a:lstStyle/>
          <a:p>
            <a:r>
              <a:rPr lang="en-US" sz="7300" b="1" i="1" dirty="0"/>
              <a:t>Note</a:t>
            </a:r>
            <a:r>
              <a:rPr lang="en-US" b="1" i="1" dirty="0"/>
              <a:t>:</a:t>
            </a:r>
          </a:p>
        </p:txBody>
      </p:sp>
      <p:sp>
        <p:nvSpPr>
          <p:cNvPr id="3" name="Content Placeholder 2">
            <a:extLst>
              <a:ext uri="{FF2B5EF4-FFF2-40B4-BE49-F238E27FC236}">
                <a16:creationId xmlns:a16="http://schemas.microsoft.com/office/drawing/2014/main" id="{C21040A3-A3C8-8707-3BBF-7D96E1ADECC1}"/>
              </a:ext>
            </a:extLst>
          </p:cNvPr>
          <p:cNvSpPr>
            <a:spLocks noGrp="1"/>
          </p:cNvSpPr>
          <p:nvPr>
            <p:ph idx="1"/>
          </p:nvPr>
        </p:nvSpPr>
        <p:spPr>
          <a:xfrm>
            <a:off x="1500996" y="1345721"/>
            <a:ext cx="9453516" cy="5391509"/>
          </a:xfrm>
        </p:spPr>
        <p:txBody>
          <a:bodyPr vert="horz" lIns="91440" tIns="45720" rIns="91440" bIns="45720" rtlCol="0" anchor="t">
            <a:noAutofit/>
          </a:bodyPr>
          <a:lstStyle/>
          <a:p>
            <a:r>
              <a:rPr lang="en-US" sz="3200" b="1" dirty="0"/>
              <a:t>Whether student is to be placed in an alt learning environment for the remainder of the semester or school year shall be at the discretion of the student's classroom teacher and principal. </a:t>
            </a:r>
          </a:p>
          <a:p>
            <a:r>
              <a:rPr lang="en-US" sz="3200" dirty="0"/>
              <a:t>If the principal disagrees with the actions of the teacher, either the principal or teacher may provide written documentation on their disagreement and appeal to the county superintendent.</a:t>
            </a:r>
          </a:p>
        </p:txBody>
      </p:sp>
    </p:spTree>
    <p:extLst>
      <p:ext uri="{BB962C8B-B14F-4D97-AF65-F5344CB8AC3E}">
        <p14:creationId xmlns:p14="http://schemas.microsoft.com/office/powerpoint/2010/main" val="392303127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C764F-DFE0-7DD8-4843-F03290B6CF0D}"/>
              </a:ext>
            </a:extLst>
          </p:cNvPr>
          <p:cNvSpPr>
            <a:spLocks noGrp="1"/>
          </p:cNvSpPr>
          <p:nvPr>
            <p:ph type="title"/>
          </p:nvPr>
        </p:nvSpPr>
        <p:spPr/>
        <p:txBody>
          <a:bodyPr>
            <a:normAutofit/>
          </a:bodyPr>
          <a:lstStyle/>
          <a:p>
            <a:r>
              <a:rPr lang="en-US" sz="5400" b="1" u="sng" dirty="0"/>
              <a:t>Grade 6-12 teachers</a:t>
            </a:r>
          </a:p>
        </p:txBody>
      </p:sp>
      <p:graphicFrame>
        <p:nvGraphicFramePr>
          <p:cNvPr id="21" name="Content Placeholder 2">
            <a:extLst>
              <a:ext uri="{FF2B5EF4-FFF2-40B4-BE49-F238E27FC236}">
                <a16:creationId xmlns:a16="http://schemas.microsoft.com/office/drawing/2014/main" id="{CD8E0771-9B69-4C18-DFDA-047721049280}"/>
              </a:ext>
            </a:extLst>
          </p:cNvPr>
          <p:cNvGraphicFramePr>
            <a:graphicFrameLocks noGrp="1"/>
          </p:cNvGraphicFramePr>
          <p:nvPr>
            <p:ph idx="1"/>
            <p:extLst>
              <p:ext uri="{D42A27DB-BD31-4B8C-83A1-F6EECF244321}">
                <p14:modId xmlns:p14="http://schemas.microsoft.com/office/powerpoint/2010/main" val="1596241661"/>
              </p:ext>
            </p:extLst>
          </p:nvPr>
        </p:nvGraphicFramePr>
        <p:xfrm>
          <a:off x="1337094" y="1777042"/>
          <a:ext cx="10536867" cy="4546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6379375"/>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AC485-A422-4303-DDDA-E40F5CA6D763}"/>
              </a:ext>
            </a:extLst>
          </p:cNvPr>
          <p:cNvSpPr>
            <a:spLocks noGrp="1"/>
          </p:cNvSpPr>
          <p:nvPr>
            <p:ph type="title"/>
          </p:nvPr>
        </p:nvSpPr>
        <p:spPr>
          <a:xfrm>
            <a:off x="157691" y="280885"/>
            <a:ext cx="9692640" cy="725164"/>
          </a:xfrm>
        </p:spPr>
        <p:txBody>
          <a:bodyPr>
            <a:normAutofit/>
          </a:bodyPr>
          <a:lstStyle/>
          <a:p>
            <a:r>
              <a:rPr lang="en-US" b="1" dirty="0"/>
              <a:t>Grade 6-12 teachers</a:t>
            </a:r>
          </a:p>
        </p:txBody>
      </p:sp>
      <p:graphicFrame>
        <p:nvGraphicFramePr>
          <p:cNvPr id="15" name="Content Placeholder 2">
            <a:extLst>
              <a:ext uri="{FF2B5EF4-FFF2-40B4-BE49-F238E27FC236}">
                <a16:creationId xmlns:a16="http://schemas.microsoft.com/office/drawing/2014/main" id="{52B36C9C-30A4-A4D9-5CDC-B60214324834}"/>
              </a:ext>
            </a:extLst>
          </p:cNvPr>
          <p:cNvGraphicFramePr>
            <a:graphicFrameLocks noGrp="1"/>
          </p:cNvGraphicFramePr>
          <p:nvPr>
            <p:ph idx="1"/>
            <p:extLst>
              <p:ext uri="{D42A27DB-BD31-4B8C-83A1-F6EECF244321}">
                <p14:modId xmlns:p14="http://schemas.microsoft.com/office/powerpoint/2010/main" val="2764273563"/>
              </p:ext>
            </p:extLst>
          </p:nvPr>
        </p:nvGraphicFramePr>
        <p:xfrm>
          <a:off x="506082" y="1006049"/>
          <a:ext cx="10032521" cy="53084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84205547"/>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0134-4C44-9D44-C1D0-EB496D5FBF18}"/>
              </a:ext>
            </a:extLst>
          </p:cNvPr>
          <p:cNvSpPr>
            <a:spLocks noGrp="1"/>
          </p:cNvSpPr>
          <p:nvPr>
            <p:ph type="title"/>
          </p:nvPr>
        </p:nvSpPr>
        <p:spPr>
          <a:xfrm>
            <a:off x="1553323" y="0"/>
            <a:ext cx="10018713" cy="1130062"/>
          </a:xfrm>
        </p:spPr>
        <p:txBody>
          <a:bodyPr/>
          <a:lstStyle/>
          <a:p>
            <a:r>
              <a:rPr lang="en-US" b="1" dirty="0"/>
              <a:t>Grade 6-12 teachers</a:t>
            </a:r>
          </a:p>
        </p:txBody>
      </p:sp>
      <p:sp>
        <p:nvSpPr>
          <p:cNvPr id="3" name="Content Placeholder 2">
            <a:extLst>
              <a:ext uri="{FF2B5EF4-FFF2-40B4-BE49-F238E27FC236}">
                <a16:creationId xmlns:a16="http://schemas.microsoft.com/office/drawing/2014/main" id="{0E32FB6D-3CD1-C9A9-955B-14B1F82EF1FE}"/>
              </a:ext>
            </a:extLst>
          </p:cNvPr>
          <p:cNvSpPr>
            <a:spLocks noGrp="1"/>
          </p:cNvSpPr>
          <p:nvPr>
            <p:ph idx="1"/>
          </p:nvPr>
        </p:nvSpPr>
        <p:spPr>
          <a:xfrm>
            <a:off x="1828800" y="871268"/>
            <a:ext cx="10018713" cy="5308869"/>
          </a:xfrm>
        </p:spPr>
        <p:txBody>
          <a:bodyPr>
            <a:normAutofit/>
          </a:bodyPr>
          <a:lstStyle/>
          <a:p>
            <a:pPr marL="0" indent="0">
              <a:buNone/>
            </a:pPr>
            <a:endParaRPr lang="en-US" b="0" i="0" dirty="0">
              <a:solidFill>
                <a:srgbClr val="1A1A1A"/>
              </a:solidFill>
              <a:effectLst/>
              <a:latin typeface="Roboto" panose="02000000000000000000" pitchFamily="2" charset="0"/>
            </a:endParaRPr>
          </a:p>
          <a:p>
            <a:r>
              <a:rPr lang="en-US" sz="3200" b="0" i="0" dirty="0">
                <a:solidFill>
                  <a:srgbClr val="1A1A1A"/>
                </a:solidFill>
                <a:effectLst/>
                <a:latin typeface="Roboto" panose="02000000000000000000" pitchFamily="2" charset="0"/>
              </a:rPr>
              <a:t>If the student is removed from a classroom a total of </a:t>
            </a:r>
            <a:r>
              <a:rPr lang="en-US" sz="3200" b="1" i="1" u="sng" dirty="0">
                <a:solidFill>
                  <a:srgbClr val="1A1A1A"/>
                </a:solidFill>
                <a:effectLst/>
                <a:latin typeface="Roboto" panose="02000000000000000000" pitchFamily="2" charset="0"/>
              </a:rPr>
              <a:t>three times in one month</a:t>
            </a:r>
            <a:r>
              <a:rPr lang="en-US" sz="3200" b="0" i="0" dirty="0">
                <a:solidFill>
                  <a:srgbClr val="1A1A1A"/>
                </a:solidFill>
                <a:effectLst/>
                <a:latin typeface="Roboto" panose="02000000000000000000" pitchFamily="2" charset="0"/>
              </a:rPr>
              <a:t> the student shall receive:</a:t>
            </a:r>
          </a:p>
          <a:p>
            <a:pPr lvl="1"/>
            <a:r>
              <a:rPr lang="en-US" sz="2800" dirty="0">
                <a:solidFill>
                  <a:srgbClr val="1A1A1A"/>
                </a:solidFill>
                <a:latin typeface="Roboto" panose="02000000000000000000" pitchFamily="2" charset="0"/>
              </a:rPr>
              <a:t>I</a:t>
            </a:r>
            <a:r>
              <a:rPr lang="en-US" sz="2800" b="0" i="0" dirty="0">
                <a:solidFill>
                  <a:srgbClr val="1A1A1A"/>
                </a:solidFill>
                <a:effectLst/>
                <a:latin typeface="Roboto" panose="02000000000000000000" pitchFamily="2" charset="0"/>
              </a:rPr>
              <a:t>n-school suspension</a:t>
            </a:r>
          </a:p>
          <a:p>
            <a:pPr lvl="1"/>
            <a:r>
              <a:rPr lang="en-US" sz="2800" dirty="0">
                <a:solidFill>
                  <a:srgbClr val="1A1A1A"/>
                </a:solidFill>
                <a:latin typeface="Roboto" panose="02000000000000000000" pitchFamily="2" charset="0"/>
              </a:rPr>
              <a:t>O</a:t>
            </a:r>
            <a:r>
              <a:rPr lang="en-US" sz="2800" b="0" i="0" dirty="0">
                <a:solidFill>
                  <a:srgbClr val="1A1A1A"/>
                </a:solidFill>
                <a:effectLst/>
                <a:latin typeface="Roboto" panose="02000000000000000000" pitchFamily="2" charset="0"/>
              </a:rPr>
              <a:t>ut-of-school suspension</a:t>
            </a:r>
          </a:p>
          <a:p>
            <a:pPr lvl="1"/>
            <a:r>
              <a:rPr lang="en-US" sz="2800" dirty="0">
                <a:solidFill>
                  <a:srgbClr val="1A1A1A"/>
                </a:solidFill>
                <a:latin typeface="Roboto" panose="02000000000000000000" pitchFamily="2" charset="0"/>
              </a:rPr>
              <a:t>O</a:t>
            </a:r>
            <a:r>
              <a:rPr lang="en-US" sz="2800" b="0" i="0" dirty="0">
                <a:solidFill>
                  <a:srgbClr val="1A1A1A"/>
                </a:solidFill>
                <a:effectLst/>
                <a:latin typeface="Roboto" panose="02000000000000000000" pitchFamily="2" charset="0"/>
              </a:rPr>
              <a:t>r be considered for placement in an alternative learning center, or behavioral health agency, if one is available within the school district.</a:t>
            </a:r>
          </a:p>
        </p:txBody>
      </p:sp>
    </p:spTree>
    <p:extLst>
      <p:ext uri="{BB962C8B-B14F-4D97-AF65-F5344CB8AC3E}">
        <p14:creationId xmlns:p14="http://schemas.microsoft.com/office/powerpoint/2010/main" val="1155919682"/>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3D3FB-8072-9D5C-F84A-9E1C5EF574A1}"/>
              </a:ext>
            </a:extLst>
          </p:cNvPr>
          <p:cNvSpPr>
            <a:spLocks noGrp="1"/>
          </p:cNvSpPr>
          <p:nvPr>
            <p:ph type="title"/>
          </p:nvPr>
        </p:nvSpPr>
        <p:spPr>
          <a:xfrm>
            <a:off x="1261871" y="365760"/>
            <a:ext cx="9858383" cy="1325562"/>
          </a:xfrm>
        </p:spPr>
        <p:txBody>
          <a:bodyPr>
            <a:normAutofit/>
          </a:bodyPr>
          <a:lstStyle/>
          <a:p>
            <a:r>
              <a:rPr lang="en-US" dirty="0"/>
              <a:t>Checks and Balances reminder</a:t>
            </a:r>
          </a:p>
        </p:txBody>
      </p:sp>
      <p:graphicFrame>
        <p:nvGraphicFramePr>
          <p:cNvPr id="5" name="Content Placeholder 2">
            <a:extLst>
              <a:ext uri="{FF2B5EF4-FFF2-40B4-BE49-F238E27FC236}">
                <a16:creationId xmlns:a16="http://schemas.microsoft.com/office/drawing/2014/main" id="{B483D819-94AD-206D-A6B8-40556DBDE792}"/>
              </a:ext>
            </a:extLst>
          </p:cNvPr>
          <p:cNvGraphicFramePr>
            <a:graphicFrameLocks noGrp="1"/>
          </p:cNvGraphicFramePr>
          <p:nvPr>
            <p:ph idx="1"/>
            <p:extLst>
              <p:ext uri="{D42A27DB-BD31-4B8C-83A1-F6EECF244321}">
                <p14:modId xmlns:p14="http://schemas.microsoft.com/office/powerpoint/2010/main" val="1049170208"/>
              </p:ext>
            </p:extLst>
          </p:nvPr>
        </p:nvGraphicFramePr>
        <p:xfrm>
          <a:off x="1262063" y="2013055"/>
          <a:ext cx="9858191" cy="42014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3613349"/>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D743D-4AF7-25D5-59AD-393798083149}"/>
              </a:ext>
            </a:extLst>
          </p:cNvPr>
          <p:cNvSpPr>
            <a:spLocks noGrp="1"/>
          </p:cNvSpPr>
          <p:nvPr>
            <p:ph type="title"/>
          </p:nvPr>
        </p:nvSpPr>
        <p:spPr>
          <a:xfrm>
            <a:off x="1820174" y="5339751"/>
            <a:ext cx="9471803" cy="1354347"/>
          </a:xfrm>
        </p:spPr>
        <p:txBody>
          <a:bodyPr>
            <a:noAutofit/>
          </a:bodyPr>
          <a:lstStyle/>
          <a:p>
            <a:pPr algn="ctr"/>
            <a:r>
              <a:rPr lang="en-US" sz="3200" b="1" dirty="0"/>
              <a:t>https://educationwv.org/advocating-change/new-from-ewv/new-student-discipline-bill</a:t>
            </a:r>
          </a:p>
        </p:txBody>
      </p:sp>
      <p:pic>
        <p:nvPicPr>
          <p:cNvPr id="5" name="Content Placeholder 4" descr="A qr code on a white background&#10;&#10;AI-generated content may be incorrect.">
            <a:extLst>
              <a:ext uri="{FF2B5EF4-FFF2-40B4-BE49-F238E27FC236}">
                <a16:creationId xmlns:a16="http://schemas.microsoft.com/office/drawing/2014/main" id="{99675F3E-DC39-0CBF-21B2-9F03CBEFC9F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02326" y="163902"/>
            <a:ext cx="4247724" cy="5281338"/>
          </a:xfrm>
        </p:spPr>
      </p:pic>
    </p:spTree>
    <p:extLst>
      <p:ext uri="{BB962C8B-B14F-4D97-AF65-F5344CB8AC3E}">
        <p14:creationId xmlns:p14="http://schemas.microsoft.com/office/powerpoint/2010/main" val="3970115194"/>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0F719-71C1-4782-D6A8-E5398A445AA4}"/>
              </a:ext>
            </a:extLst>
          </p:cNvPr>
          <p:cNvSpPr>
            <a:spLocks noGrp="1"/>
          </p:cNvSpPr>
          <p:nvPr>
            <p:ph type="title"/>
          </p:nvPr>
        </p:nvSpPr>
        <p:spPr>
          <a:xfrm>
            <a:off x="566058" y="836023"/>
            <a:ext cx="2718788" cy="5183777"/>
          </a:xfrm>
        </p:spPr>
        <p:txBody>
          <a:bodyPr anchor="ctr">
            <a:normAutofit/>
          </a:bodyPr>
          <a:lstStyle/>
          <a:p>
            <a:r>
              <a:rPr lang="en-US" sz="3600" dirty="0"/>
              <a:t>Suspension and Expulsion</a:t>
            </a:r>
            <a:br>
              <a:rPr lang="en-US" sz="3600" dirty="0"/>
            </a:br>
            <a:r>
              <a:rPr lang="en-US" sz="3600" dirty="0"/>
              <a:t>Policy 4373</a:t>
            </a:r>
          </a:p>
        </p:txBody>
      </p:sp>
      <p:graphicFrame>
        <p:nvGraphicFramePr>
          <p:cNvPr id="17" name="Content Placeholder 2">
            <a:extLst>
              <a:ext uri="{FF2B5EF4-FFF2-40B4-BE49-F238E27FC236}">
                <a16:creationId xmlns:a16="http://schemas.microsoft.com/office/drawing/2014/main" id="{10662812-E4AB-A773-583F-A97019F92243}"/>
              </a:ext>
            </a:extLst>
          </p:cNvPr>
          <p:cNvGraphicFramePr>
            <a:graphicFrameLocks noGrp="1"/>
          </p:cNvGraphicFramePr>
          <p:nvPr>
            <p:ph idx="1"/>
            <p:extLst>
              <p:ext uri="{D42A27DB-BD31-4B8C-83A1-F6EECF244321}">
                <p14:modId xmlns:p14="http://schemas.microsoft.com/office/powerpoint/2010/main" val="2366519657"/>
              </p:ext>
            </p:extLst>
          </p:nvPr>
        </p:nvGraphicFramePr>
        <p:xfrm>
          <a:off x="3778370" y="250167"/>
          <a:ext cx="7246188" cy="62110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1315672"/>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3A96FB2-42B0-AA6B-7BB9-832882CC0C32}"/>
              </a:ext>
            </a:extLst>
          </p:cNvPr>
          <p:cNvSpPr>
            <a:spLocks noGrp="1"/>
          </p:cNvSpPr>
          <p:nvPr>
            <p:ph type="title"/>
          </p:nvPr>
        </p:nvSpPr>
        <p:spPr>
          <a:xfrm>
            <a:off x="1673524" y="191387"/>
            <a:ext cx="9680275" cy="1903226"/>
          </a:xfrm>
        </p:spPr>
        <p:txBody>
          <a:bodyPr>
            <a:normAutofit fontScale="90000"/>
          </a:bodyPr>
          <a:lstStyle/>
          <a:p>
            <a:r>
              <a:rPr lang="en-US" sz="4000" dirty="0"/>
              <a:t>Principals may suspend students for up to 10 school days any student who:</a:t>
            </a:r>
            <a:br>
              <a:rPr lang="en-US" dirty="0"/>
            </a:br>
            <a:endParaRPr lang="en-US" dirty="0"/>
          </a:p>
        </p:txBody>
      </p:sp>
      <p:sp>
        <p:nvSpPr>
          <p:cNvPr id="3" name="Content Placeholder 2">
            <a:extLst>
              <a:ext uri="{FF2B5EF4-FFF2-40B4-BE49-F238E27FC236}">
                <a16:creationId xmlns:a16="http://schemas.microsoft.com/office/drawing/2014/main" id="{03FA1AA0-F145-0B87-103A-636B13C60D2C}"/>
              </a:ext>
            </a:extLst>
          </p:cNvPr>
          <p:cNvSpPr>
            <a:spLocks noGrp="1"/>
          </p:cNvSpPr>
          <p:nvPr>
            <p:ph sz="half" idx="1"/>
          </p:nvPr>
        </p:nvSpPr>
        <p:spPr>
          <a:xfrm>
            <a:off x="1281891" y="1674904"/>
            <a:ext cx="5181600" cy="3508191"/>
          </a:xfrm>
        </p:spPr>
        <p:txBody>
          <a:bodyPr>
            <a:normAutofit lnSpcReduction="10000"/>
          </a:bodyPr>
          <a:lstStyle/>
          <a:p>
            <a:r>
              <a:rPr lang="en-US" sz="2800" dirty="0"/>
              <a:t>Threatens to injure or injures a student or school employee</a:t>
            </a:r>
          </a:p>
          <a:p>
            <a:r>
              <a:rPr lang="en-US" sz="2800" dirty="0"/>
              <a:t>Is guilty of willful disobedience</a:t>
            </a:r>
          </a:p>
          <a:p>
            <a:r>
              <a:rPr lang="en-US" sz="2800" dirty="0"/>
              <a:t>Possesses alcohol at school or at a school sponsored function</a:t>
            </a:r>
          </a:p>
        </p:txBody>
      </p:sp>
      <p:sp>
        <p:nvSpPr>
          <p:cNvPr id="5" name="Content Placeholder 4">
            <a:extLst>
              <a:ext uri="{FF2B5EF4-FFF2-40B4-BE49-F238E27FC236}">
                <a16:creationId xmlns:a16="http://schemas.microsoft.com/office/drawing/2014/main" id="{BDE055FA-F7F8-0AEC-6D0F-B8704E3104C0}"/>
              </a:ext>
            </a:extLst>
          </p:cNvPr>
          <p:cNvSpPr>
            <a:spLocks noGrp="1"/>
          </p:cNvSpPr>
          <p:nvPr>
            <p:ph sz="half" idx="2"/>
          </p:nvPr>
        </p:nvSpPr>
        <p:spPr>
          <a:xfrm>
            <a:off x="6741544" y="1702162"/>
            <a:ext cx="5181600" cy="3508192"/>
          </a:xfrm>
        </p:spPr>
        <p:txBody>
          <a:bodyPr>
            <a:normAutofit lnSpcReduction="10000"/>
          </a:bodyPr>
          <a:lstStyle/>
          <a:p>
            <a:r>
              <a:rPr lang="en-US" sz="2800" dirty="0"/>
              <a:t>Uses profane or abusive language toward a school employee or student</a:t>
            </a:r>
          </a:p>
          <a:p>
            <a:r>
              <a:rPr lang="en-US" sz="2800" dirty="0"/>
              <a:t>Defaces school property</a:t>
            </a:r>
          </a:p>
          <a:p>
            <a:r>
              <a:rPr lang="en-US" sz="2800" dirty="0"/>
              <a:t>Participates in a fight</a:t>
            </a:r>
          </a:p>
          <a:p>
            <a:r>
              <a:rPr lang="en-US" sz="2800" dirty="0"/>
              <a:t>Habitually violates school rules or policies</a:t>
            </a:r>
          </a:p>
          <a:p>
            <a:endParaRPr lang="en-US" dirty="0"/>
          </a:p>
        </p:txBody>
      </p:sp>
      <p:sp>
        <p:nvSpPr>
          <p:cNvPr id="6" name="TextBox 5">
            <a:extLst>
              <a:ext uri="{FF2B5EF4-FFF2-40B4-BE49-F238E27FC236}">
                <a16:creationId xmlns:a16="http://schemas.microsoft.com/office/drawing/2014/main" id="{9896C22A-9DEC-068D-EA3D-7FB18C37A2D0}"/>
              </a:ext>
            </a:extLst>
          </p:cNvPr>
          <p:cNvSpPr txBox="1"/>
          <p:nvPr/>
        </p:nvSpPr>
        <p:spPr>
          <a:xfrm>
            <a:off x="1281891" y="5518298"/>
            <a:ext cx="9680275" cy="1077218"/>
          </a:xfrm>
          <a:prstGeom prst="rect">
            <a:avLst/>
          </a:prstGeom>
          <a:noFill/>
        </p:spPr>
        <p:txBody>
          <a:bodyPr wrap="square" rtlCol="0">
            <a:spAutoFit/>
          </a:bodyPr>
          <a:lstStyle/>
          <a:p>
            <a:pPr algn="ctr"/>
            <a:r>
              <a:rPr lang="en-US" sz="3200" dirty="0"/>
              <a:t>WV Code 18-5-1(d) states students may not be suspended solely for not attending class</a:t>
            </a:r>
          </a:p>
        </p:txBody>
      </p:sp>
    </p:spTree>
    <p:extLst>
      <p:ext uri="{BB962C8B-B14F-4D97-AF65-F5344CB8AC3E}">
        <p14:creationId xmlns:p14="http://schemas.microsoft.com/office/powerpoint/2010/main" val="413111457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900E1-D769-7C98-8E20-15BE02BBD78F}"/>
              </a:ext>
            </a:extLst>
          </p:cNvPr>
          <p:cNvSpPr>
            <a:spLocks noGrp="1"/>
          </p:cNvSpPr>
          <p:nvPr>
            <p:ph type="title"/>
          </p:nvPr>
        </p:nvSpPr>
        <p:spPr>
          <a:xfrm rot="16200000">
            <a:off x="-396807" y="2434880"/>
            <a:ext cx="5054601" cy="1955108"/>
          </a:xfrm>
        </p:spPr>
        <p:txBody>
          <a:bodyPr anchor="b">
            <a:normAutofit/>
          </a:bodyPr>
          <a:lstStyle/>
          <a:p>
            <a:pPr algn="r"/>
            <a:r>
              <a:rPr lang="en-US" sz="5400" dirty="0"/>
              <a:t>Areas Covered:</a:t>
            </a:r>
          </a:p>
        </p:txBody>
      </p:sp>
      <p:sp>
        <p:nvSpPr>
          <p:cNvPr id="13" name="Content Placeholder 2">
            <a:extLst>
              <a:ext uri="{FF2B5EF4-FFF2-40B4-BE49-F238E27FC236}">
                <a16:creationId xmlns:a16="http://schemas.microsoft.com/office/drawing/2014/main" id="{2F31D7DE-FCD6-14A7-75D8-FDAAF90F1268}"/>
              </a:ext>
            </a:extLst>
          </p:cNvPr>
          <p:cNvSpPr>
            <a:spLocks noGrp="1"/>
          </p:cNvSpPr>
          <p:nvPr>
            <p:ph idx="1"/>
          </p:nvPr>
        </p:nvSpPr>
        <p:spPr>
          <a:xfrm>
            <a:off x="3606229" y="251790"/>
            <a:ext cx="7432832" cy="6321287"/>
          </a:xfrm>
          <a:noFill/>
        </p:spPr>
        <p:txBody>
          <a:bodyPr anchor="t">
            <a:normAutofit fontScale="85000" lnSpcReduction="20000"/>
          </a:bodyPr>
          <a:lstStyle/>
          <a:p>
            <a:r>
              <a:rPr lang="en-US" sz="2800" dirty="0"/>
              <a:t>Exclusion of Students from Classroom or School Bus </a:t>
            </a:r>
            <a:r>
              <a:rPr lang="en-US" sz="2800" b="1" i="1" dirty="0"/>
              <a:t>(SB 199, 2025)</a:t>
            </a:r>
          </a:p>
          <a:p>
            <a:r>
              <a:rPr lang="en-US" sz="2800" dirty="0"/>
              <a:t>Suspension and Expulsion</a:t>
            </a:r>
          </a:p>
          <a:p>
            <a:r>
              <a:rPr lang="en-US" sz="2800" dirty="0"/>
              <a:t>Dangerous Students</a:t>
            </a:r>
          </a:p>
          <a:p>
            <a:r>
              <a:rPr lang="en-US" sz="2800" dirty="0"/>
              <a:t>Mandated Reporting</a:t>
            </a:r>
          </a:p>
          <a:p>
            <a:r>
              <a:rPr lang="en-US" sz="2800" dirty="0"/>
              <a:t>Crimes and Punishment</a:t>
            </a:r>
          </a:p>
          <a:p>
            <a:pPr lvl="1"/>
            <a:r>
              <a:rPr lang="en-US" sz="2800" dirty="0"/>
              <a:t>Assault and Battery on School Employees</a:t>
            </a:r>
          </a:p>
          <a:p>
            <a:pPr lvl="1"/>
            <a:r>
              <a:rPr lang="en-US" sz="2800" dirty="0"/>
              <a:t>Crimes Against Children</a:t>
            </a:r>
          </a:p>
          <a:p>
            <a:pPr lvl="1"/>
            <a:r>
              <a:rPr lang="en-US" sz="2800" dirty="0"/>
              <a:t>Anti-Hazing</a:t>
            </a:r>
          </a:p>
          <a:p>
            <a:pPr lvl="1"/>
            <a:r>
              <a:rPr lang="en-US" sz="2800" dirty="0"/>
              <a:t>Possession of Deadly Weapons</a:t>
            </a:r>
          </a:p>
          <a:p>
            <a:pPr lvl="1"/>
            <a:r>
              <a:rPr lang="en-US" sz="2800" dirty="0"/>
              <a:t>False Reports of Bombs</a:t>
            </a:r>
          </a:p>
          <a:p>
            <a:pPr lvl="1"/>
            <a:r>
              <a:rPr lang="en-US" sz="2800" dirty="0"/>
              <a:t>Harassment</a:t>
            </a:r>
          </a:p>
          <a:p>
            <a:pPr lvl="1"/>
            <a:r>
              <a:rPr lang="en-US" sz="2800" dirty="0"/>
              <a:t>Bullying</a:t>
            </a:r>
          </a:p>
          <a:p>
            <a:r>
              <a:rPr lang="en-US" sz="2800" dirty="0"/>
              <a:t> Special Education Students and Safe Schools</a:t>
            </a:r>
          </a:p>
          <a:p>
            <a:endParaRPr lang="en-US" sz="2000" dirty="0"/>
          </a:p>
        </p:txBody>
      </p:sp>
    </p:spTree>
    <p:extLst>
      <p:ext uri="{BB962C8B-B14F-4D97-AF65-F5344CB8AC3E}">
        <p14:creationId xmlns:p14="http://schemas.microsoft.com/office/powerpoint/2010/main" val="442998532"/>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5">
            <a:extLst>
              <a:ext uri="{FF2B5EF4-FFF2-40B4-BE49-F238E27FC236}">
                <a16:creationId xmlns:a16="http://schemas.microsoft.com/office/drawing/2014/main" id="{6204A884-51E5-1DE1-CA26-6EE0EAF86D29}"/>
              </a:ext>
            </a:extLst>
          </p:cNvPr>
          <p:cNvGraphicFramePr>
            <a:graphicFrameLocks noGrp="1"/>
          </p:cNvGraphicFramePr>
          <p:nvPr>
            <p:ph idx="1"/>
            <p:extLst>
              <p:ext uri="{D42A27DB-BD31-4B8C-83A1-F6EECF244321}">
                <p14:modId xmlns:p14="http://schemas.microsoft.com/office/powerpoint/2010/main" val="2636145679"/>
              </p:ext>
            </p:extLst>
          </p:nvPr>
        </p:nvGraphicFramePr>
        <p:xfrm>
          <a:off x="1268082" y="293297"/>
          <a:ext cx="10085717" cy="61765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5840826"/>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79F5C-4942-33B8-D5BF-9E943101D5BD}"/>
              </a:ext>
            </a:extLst>
          </p:cNvPr>
          <p:cNvSpPr>
            <a:spLocks noGrp="1"/>
          </p:cNvSpPr>
          <p:nvPr>
            <p:ph type="title"/>
          </p:nvPr>
        </p:nvSpPr>
        <p:spPr>
          <a:xfrm>
            <a:off x="1078302" y="836023"/>
            <a:ext cx="3502324" cy="5183777"/>
          </a:xfrm>
        </p:spPr>
        <p:txBody>
          <a:bodyPr anchor="ctr">
            <a:normAutofit/>
          </a:bodyPr>
          <a:lstStyle/>
          <a:p>
            <a:r>
              <a:rPr lang="en-US" sz="3600" dirty="0"/>
              <a:t>Superintendent’s Authority to Lessen Expulsions</a:t>
            </a:r>
          </a:p>
        </p:txBody>
      </p:sp>
      <p:graphicFrame>
        <p:nvGraphicFramePr>
          <p:cNvPr id="5" name="Content Placeholder 2">
            <a:extLst>
              <a:ext uri="{FF2B5EF4-FFF2-40B4-BE49-F238E27FC236}">
                <a16:creationId xmlns:a16="http://schemas.microsoft.com/office/drawing/2014/main" id="{FB689362-8465-B79D-D724-E97ABB84373C}"/>
              </a:ext>
            </a:extLst>
          </p:cNvPr>
          <p:cNvGraphicFramePr>
            <a:graphicFrameLocks noGrp="1"/>
          </p:cNvGraphicFramePr>
          <p:nvPr>
            <p:ph idx="1"/>
            <p:extLst>
              <p:ext uri="{D42A27DB-BD31-4B8C-83A1-F6EECF244321}">
                <p14:modId xmlns:p14="http://schemas.microsoft.com/office/powerpoint/2010/main" val="2540063581"/>
              </p:ext>
            </p:extLst>
          </p:nvPr>
        </p:nvGraphicFramePr>
        <p:xfrm>
          <a:off x="4658815" y="129396"/>
          <a:ext cx="7081736" cy="59373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3186326"/>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A62D0-BB2F-37D3-AC93-540F83282FF3}"/>
              </a:ext>
            </a:extLst>
          </p:cNvPr>
          <p:cNvSpPr>
            <a:spLocks noGrp="1"/>
          </p:cNvSpPr>
          <p:nvPr>
            <p:ph type="title"/>
          </p:nvPr>
        </p:nvSpPr>
        <p:spPr>
          <a:xfrm>
            <a:off x="1484311" y="189782"/>
            <a:ext cx="10018713" cy="1337094"/>
          </a:xfrm>
        </p:spPr>
        <p:txBody>
          <a:bodyPr>
            <a:normAutofit/>
          </a:bodyPr>
          <a:lstStyle/>
          <a:p>
            <a:r>
              <a:rPr lang="en-US" dirty="0"/>
              <a:t>Dangerous Students</a:t>
            </a:r>
            <a:br>
              <a:rPr lang="en-US" dirty="0"/>
            </a:br>
            <a:r>
              <a:rPr lang="en-US" sz="2800" dirty="0"/>
              <a:t>WV Code 18A-1-1(j)</a:t>
            </a:r>
            <a:endParaRPr lang="en-US" dirty="0"/>
          </a:p>
        </p:txBody>
      </p:sp>
      <p:graphicFrame>
        <p:nvGraphicFramePr>
          <p:cNvPr id="5" name="Content Placeholder 2">
            <a:extLst>
              <a:ext uri="{FF2B5EF4-FFF2-40B4-BE49-F238E27FC236}">
                <a16:creationId xmlns:a16="http://schemas.microsoft.com/office/drawing/2014/main" id="{98D2E48B-AC5B-B6D9-3B68-DE014B82A012}"/>
              </a:ext>
            </a:extLst>
          </p:cNvPr>
          <p:cNvGraphicFramePr>
            <a:graphicFrameLocks noGrp="1"/>
          </p:cNvGraphicFramePr>
          <p:nvPr>
            <p:ph idx="1"/>
            <p:extLst>
              <p:ext uri="{D42A27DB-BD31-4B8C-83A1-F6EECF244321}">
                <p14:modId xmlns:p14="http://schemas.microsoft.com/office/powerpoint/2010/main" val="3672889960"/>
              </p:ext>
            </p:extLst>
          </p:nvPr>
        </p:nvGraphicFramePr>
        <p:xfrm>
          <a:off x="1484312" y="1431985"/>
          <a:ext cx="10368381" cy="43592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04464291"/>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21ECC6-0D6E-83A0-2892-1F9C2B01C78B}"/>
              </a:ext>
            </a:extLst>
          </p:cNvPr>
          <p:cNvSpPr>
            <a:spLocks noGrp="1"/>
          </p:cNvSpPr>
          <p:nvPr>
            <p:ph idx="1"/>
          </p:nvPr>
        </p:nvSpPr>
        <p:spPr>
          <a:xfrm>
            <a:off x="1483742" y="783633"/>
            <a:ext cx="9870057" cy="5763816"/>
          </a:xfrm>
        </p:spPr>
        <p:txBody>
          <a:bodyPr>
            <a:normAutofit/>
          </a:bodyPr>
          <a:lstStyle/>
          <a:p>
            <a:pPr marL="0" indent="0">
              <a:buNone/>
            </a:pPr>
            <a:r>
              <a:rPr lang="en-US" sz="3600" dirty="0"/>
              <a:t>At the expulsion hearing for a safe schools violation, the county board may attempt to prove that the pupil is a “dangerous student.”</a:t>
            </a:r>
          </a:p>
          <a:p>
            <a:r>
              <a:rPr lang="en-US" sz="2800" dirty="0"/>
              <a:t>If the county presents adequate proof, it does not have to provide alternative education for the student during the entirety of the expulsion</a:t>
            </a:r>
          </a:p>
          <a:p>
            <a:r>
              <a:rPr lang="en-US" sz="2800" dirty="0"/>
              <a:t>If the county board refuses alternative education to a “dangerous student,” a hearing must be held every three months to determine if the student still warrants the definition of “Dangerous Student”</a:t>
            </a:r>
          </a:p>
          <a:p>
            <a:endParaRPr lang="en-US" dirty="0"/>
          </a:p>
        </p:txBody>
      </p:sp>
    </p:spTree>
    <p:extLst>
      <p:ext uri="{BB962C8B-B14F-4D97-AF65-F5344CB8AC3E}">
        <p14:creationId xmlns:p14="http://schemas.microsoft.com/office/powerpoint/2010/main" val="192582381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67912-358F-5EB5-2DF4-708115EDA0E0}"/>
              </a:ext>
            </a:extLst>
          </p:cNvPr>
          <p:cNvSpPr>
            <a:spLocks noGrp="1"/>
          </p:cNvSpPr>
          <p:nvPr>
            <p:ph type="title"/>
          </p:nvPr>
        </p:nvSpPr>
        <p:spPr/>
        <p:txBody>
          <a:bodyPr/>
          <a:lstStyle/>
          <a:p>
            <a:r>
              <a:rPr lang="en-US" b="1" u="sng" dirty="0"/>
              <a:t>Mandated Reporting</a:t>
            </a:r>
          </a:p>
        </p:txBody>
      </p:sp>
      <p:sp>
        <p:nvSpPr>
          <p:cNvPr id="3" name="Content Placeholder 2">
            <a:extLst>
              <a:ext uri="{FF2B5EF4-FFF2-40B4-BE49-F238E27FC236}">
                <a16:creationId xmlns:a16="http://schemas.microsoft.com/office/drawing/2014/main" id="{A33BA90B-519B-C60A-8845-04430ADB7EBF}"/>
              </a:ext>
            </a:extLst>
          </p:cNvPr>
          <p:cNvSpPr>
            <a:spLocks noGrp="1"/>
          </p:cNvSpPr>
          <p:nvPr>
            <p:ph idx="1"/>
          </p:nvPr>
        </p:nvSpPr>
        <p:spPr/>
        <p:txBody>
          <a:bodyPr vert="horz" lIns="91440" tIns="45720" rIns="91440" bIns="45720" rtlCol="0" anchor="t">
            <a:normAutofit lnSpcReduction="10000"/>
          </a:bodyPr>
          <a:lstStyle/>
          <a:p>
            <a:r>
              <a:rPr lang="en-US" sz="4000"/>
              <a:t>As a school employee (Teacher, service personnel, coach, volunteer, etc.), you are a mandatory reporter and have a legal obligation to report neglect or abuse, as outlined in WV Code §49-2-803.</a:t>
            </a:r>
          </a:p>
        </p:txBody>
      </p:sp>
    </p:spTree>
    <p:extLst>
      <p:ext uri="{BB962C8B-B14F-4D97-AF65-F5344CB8AC3E}">
        <p14:creationId xmlns:p14="http://schemas.microsoft.com/office/powerpoint/2010/main" val="397066911"/>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961015-C605-3FFC-C06E-997D106B88FB}"/>
              </a:ext>
            </a:extLst>
          </p:cNvPr>
          <p:cNvSpPr>
            <a:spLocks noGrp="1"/>
          </p:cNvSpPr>
          <p:nvPr>
            <p:ph idx="1"/>
          </p:nvPr>
        </p:nvSpPr>
        <p:spPr>
          <a:xfrm>
            <a:off x="1449238" y="104274"/>
            <a:ext cx="9681336" cy="6567152"/>
          </a:xfrm>
        </p:spPr>
        <p:txBody>
          <a:bodyPr vert="horz" lIns="91440" tIns="45720" rIns="91440" bIns="45720" rtlCol="0" anchor="t">
            <a:normAutofit/>
          </a:bodyPr>
          <a:lstStyle/>
          <a:p>
            <a:pPr marL="0" indent="0">
              <a:buNone/>
            </a:pPr>
            <a:r>
              <a:rPr lang="en-US" sz="2800" dirty="0"/>
              <a:t>There are </a:t>
            </a:r>
            <a:r>
              <a:rPr lang="en-US" sz="2800" b="1" i="1" u="sng" dirty="0"/>
              <a:t>three </a:t>
            </a:r>
            <a:r>
              <a:rPr lang="en-US" sz="2800" dirty="0"/>
              <a:t>entities you must notify within 24 hours if you have reasonable cause to suspect a child is neglected or abused, including sexual abuse or sexual assault, or observe the child being subjected to conditions that are likely to result in abuse or neglect:</a:t>
            </a:r>
          </a:p>
          <a:p>
            <a:pPr marL="342900" indent="-342900">
              <a:buAutoNum type="arabicPeriod"/>
            </a:pPr>
            <a:r>
              <a:rPr lang="en-US" sz="2400" dirty="0"/>
              <a:t>You must report to the Department of Human Services via the Centralized Intake for Abuse and Neglect hotline at 1-800-352-6513.</a:t>
            </a:r>
          </a:p>
          <a:p>
            <a:pPr marL="342900" indent="-342900">
              <a:buAutoNum type="arabicPeriod"/>
            </a:pPr>
            <a:r>
              <a:rPr lang="en-US" sz="2400" dirty="0"/>
              <a:t>You must immediately notify the person in charge of the school or the county superintendent.</a:t>
            </a:r>
          </a:p>
          <a:p>
            <a:pPr marL="342900" indent="-342900">
              <a:buAutoNum type="arabicPeriod"/>
            </a:pPr>
            <a:r>
              <a:rPr lang="en-US" sz="2400" dirty="0"/>
              <a:t>Additionally, in any case you believe a child suffered serious physical abuse or sexual abuse or sexual assault, you must immediately report to the State Police and any law-enforcement agency having jurisdiction to investigate the complaint. </a:t>
            </a:r>
          </a:p>
          <a:p>
            <a:pPr>
              <a:buAutoNum type="arabicPeriod"/>
            </a:pPr>
            <a:endParaRPr lang="en-US" dirty="0"/>
          </a:p>
        </p:txBody>
      </p:sp>
    </p:spTree>
    <p:extLst>
      <p:ext uri="{BB962C8B-B14F-4D97-AF65-F5344CB8AC3E}">
        <p14:creationId xmlns:p14="http://schemas.microsoft.com/office/powerpoint/2010/main" val="140401780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D0258-593E-B73E-E4EA-DBFD29628DE0}"/>
              </a:ext>
            </a:extLst>
          </p:cNvPr>
          <p:cNvSpPr>
            <a:spLocks noGrp="1"/>
          </p:cNvSpPr>
          <p:nvPr>
            <p:ph type="title"/>
          </p:nvPr>
        </p:nvSpPr>
        <p:spPr>
          <a:xfrm>
            <a:off x="1516162" y="782439"/>
            <a:ext cx="9692640" cy="4263272"/>
          </a:xfrm>
        </p:spPr>
        <p:txBody>
          <a:bodyPr>
            <a:normAutofit/>
          </a:bodyPr>
          <a:lstStyle/>
          <a:p>
            <a:r>
              <a:rPr lang="en-US" sz="5400" b="1" u="sng" dirty="0"/>
              <a:t>NOTE</a:t>
            </a:r>
            <a:r>
              <a:rPr lang="en-US" dirty="0"/>
              <a:t>: </a:t>
            </a:r>
            <a:br>
              <a:rPr lang="en-US" dirty="0"/>
            </a:br>
            <a:r>
              <a:rPr lang="en-US" dirty="0"/>
              <a:t>Notifying a person in charge, supervisor, or superior </a:t>
            </a:r>
            <a:r>
              <a:rPr lang="en-US" b="1" u="sng" dirty="0"/>
              <a:t>does not</a:t>
            </a:r>
            <a:r>
              <a:rPr lang="en-US" dirty="0"/>
              <a:t> exempt you from your mandated reporting.</a:t>
            </a:r>
          </a:p>
          <a:p>
            <a:endParaRPr lang="en-US" dirty="0"/>
          </a:p>
        </p:txBody>
      </p:sp>
    </p:spTree>
    <p:extLst>
      <p:ext uri="{BB962C8B-B14F-4D97-AF65-F5344CB8AC3E}">
        <p14:creationId xmlns:p14="http://schemas.microsoft.com/office/powerpoint/2010/main" val="1777663062"/>
      </p:ext>
    </p:extLst>
  </p:cSld>
  <p:clrMapOvr>
    <a:masterClrMapping/>
  </p:clrMapOvr>
  <p:transition spd="slow">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7F92DF-F384-A4FE-B986-B237B8FC5471}"/>
              </a:ext>
            </a:extLst>
          </p:cNvPr>
          <p:cNvSpPr>
            <a:spLocks noGrp="1"/>
          </p:cNvSpPr>
          <p:nvPr>
            <p:ph idx="1"/>
          </p:nvPr>
        </p:nvSpPr>
        <p:spPr>
          <a:xfrm>
            <a:off x="1908853" y="596752"/>
            <a:ext cx="8595360" cy="5479868"/>
          </a:xfrm>
        </p:spPr>
        <p:txBody>
          <a:bodyPr vert="horz" lIns="91440" tIns="45720" rIns="91440" bIns="45720" rtlCol="0" anchor="t">
            <a:normAutofit/>
          </a:bodyPr>
          <a:lstStyle/>
          <a:p>
            <a:r>
              <a:rPr lang="en-US" sz="3600" dirty="0"/>
              <a:t>Under WV Code §49-6A-6, anyone making a report in good faith is </a:t>
            </a:r>
            <a:r>
              <a:rPr lang="en-US" sz="3600" b="1" u="sng" dirty="0"/>
              <a:t>immune </a:t>
            </a:r>
            <a:r>
              <a:rPr lang="en-US" sz="3600" dirty="0"/>
              <a:t>from civil or criminal liability.</a:t>
            </a:r>
          </a:p>
          <a:p>
            <a:endParaRPr lang="en-US" sz="3600" dirty="0"/>
          </a:p>
          <a:p>
            <a:r>
              <a:rPr lang="en-US" sz="3600" dirty="0"/>
              <a:t>As public education employees, we are responsible for not only teaching our students but also ensuring their protection and well-being while in our care. We must keep student safety as our highest priority!</a:t>
            </a:r>
          </a:p>
          <a:p>
            <a:endParaRPr lang="en-US" dirty="0"/>
          </a:p>
        </p:txBody>
      </p:sp>
    </p:spTree>
    <p:extLst>
      <p:ext uri="{BB962C8B-B14F-4D97-AF65-F5344CB8AC3E}">
        <p14:creationId xmlns:p14="http://schemas.microsoft.com/office/powerpoint/2010/main" val="670806580"/>
      </p:ext>
    </p:extLst>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CAE27-8EF7-17D3-D139-FE1D01536B2D}"/>
              </a:ext>
            </a:extLst>
          </p:cNvPr>
          <p:cNvSpPr>
            <a:spLocks noGrp="1"/>
          </p:cNvSpPr>
          <p:nvPr>
            <p:ph type="title"/>
          </p:nvPr>
        </p:nvSpPr>
        <p:spPr>
          <a:xfrm>
            <a:off x="965198" y="643466"/>
            <a:ext cx="3092718" cy="5528734"/>
          </a:xfrm>
          <a:noFill/>
        </p:spPr>
        <p:txBody>
          <a:bodyPr anchor="t">
            <a:normAutofit/>
          </a:bodyPr>
          <a:lstStyle/>
          <a:p>
            <a:r>
              <a:rPr lang="en-US" sz="2800" dirty="0"/>
              <a:t>Crimes and Punishments</a:t>
            </a:r>
          </a:p>
        </p:txBody>
      </p:sp>
      <p:sp>
        <p:nvSpPr>
          <p:cNvPr id="3" name="Content Placeholder 2">
            <a:extLst>
              <a:ext uri="{FF2B5EF4-FFF2-40B4-BE49-F238E27FC236}">
                <a16:creationId xmlns:a16="http://schemas.microsoft.com/office/drawing/2014/main" id="{C03F0E03-1482-57E3-A406-35B33F09046E}"/>
              </a:ext>
            </a:extLst>
          </p:cNvPr>
          <p:cNvSpPr>
            <a:spLocks noGrp="1"/>
          </p:cNvSpPr>
          <p:nvPr>
            <p:ph idx="1"/>
          </p:nvPr>
        </p:nvSpPr>
        <p:spPr>
          <a:xfrm>
            <a:off x="4235569" y="345057"/>
            <a:ext cx="7513607" cy="6202391"/>
          </a:xfrm>
        </p:spPr>
        <p:txBody>
          <a:bodyPr>
            <a:normAutofit/>
          </a:bodyPr>
          <a:lstStyle/>
          <a:p>
            <a:pPr marL="0" indent="0">
              <a:buNone/>
            </a:pPr>
            <a:r>
              <a:rPr lang="en-US" sz="3200" u="sng" dirty="0"/>
              <a:t>Assault and Battery on School Employees</a:t>
            </a:r>
          </a:p>
          <a:p>
            <a:r>
              <a:rPr lang="en-US" sz="3200" dirty="0"/>
              <a:t>Assault (Threat): Mandatory 5 days-6 months in jail and a $50-$100 fine</a:t>
            </a:r>
          </a:p>
          <a:p>
            <a:r>
              <a:rPr lang="en-US" sz="3200" dirty="0"/>
              <a:t>Battery (Physical): Mandatory 10 days-12 months in jail and a $100-$500 fine</a:t>
            </a:r>
          </a:p>
          <a:p>
            <a:pPr marL="0" indent="0">
              <a:buNone/>
            </a:pPr>
            <a:r>
              <a:rPr lang="en-US" sz="3200" dirty="0"/>
              <a:t>Covers education employees who are away from work and on their own time if the motivation of the attack is retaliation for supervision or discipline of a pupil in the course of employment</a:t>
            </a:r>
          </a:p>
        </p:txBody>
      </p:sp>
    </p:spTree>
    <p:extLst>
      <p:ext uri="{BB962C8B-B14F-4D97-AF65-F5344CB8AC3E}">
        <p14:creationId xmlns:p14="http://schemas.microsoft.com/office/powerpoint/2010/main" val="255727251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F493D-C6A6-8156-3FF3-CD13C5ECB5EC}"/>
              </a:ext>
            </a:extLst>
          </p:cNvPr>
          <p:cNvSpPr>
            <a:spLocks noGrp="1"/>
          </p:cNvSpPr>
          <p:nvPr>
            <p:ph type="title"/>
          </p:nvPr>
        </p:nvSpPr>
        <p:spPr>
          <a:xfrm>
            <a:off x="965198" y="643466"/>
            <a:ext cx="3092718" cy="5528734"/>
          </a:xfrm>
          <a:noFill/>
        </p:spPr>
        <p:txBody>
          <a:bodyPr anchor="t">
            <a:normAutofit/>
          </a:bodyPr>
          <a:lstStyle/>
          <a:p>
            <a:r>
              <a:rPr lang="en-US" sz="2800" dirty="0"/>
              <a:t>Crimes and Punishments</a:t>
            </a:r>
          </a:p>
        </p:txBody>
      </p:sp>
      <p:sp>
        <p:nvSpPr>
          <p:cNvPr id="3" name="Content Placeholder 2">
            <a:extLst>
              <a:ext uri="{FF2B5EF4-FFF2-40B4-BE49-F238E27FC236}">
                <a16:creationId xmlns:a16="http://schemas.microsoft.com/office/drawing/2014/main" id="{9572E56E-A9A3-B72C-5CF4-73BE6708D9BC}"/>
              </a:ext>
            </a:extLst>
          </p:cNvPr>
          <p:cNvSpPr>
            <a:spLocks noGrp="1"/>
          </p:cNvSpPr>
          <p:nvPr>
            <p:ph idx="1"/>
          </p:nvPr>
        </p:nvSpPr>
        <p:spPr>
          <a:xfrm>
            <a:off x="3752491" y="643466"/>
            <a:ext cx="7540348" cy="6088638"/>
          </a:xfrm>
        </p:spPr>
        <p:txBody>
          <a:bodyPr>
            <a:normAutofit/>
          </a:bodyPr>
          <a:lstStyle/>
          <a:p>
            <a:pPr marL="0" indent="0">
              <a:buNone/>
            </a:pPr>
            <a:r>
              <a:rPr lang="en-US" sz="4000" u="sng" dirty="0"/>
              <a:t>Crimes Against Children</a:t>
            </a:r>
          </a:p>
          <a:p>
            <a:pPr marL="0" indent="0">
              <a:buNone/>
            </a:pPr>
            <a:r>
              <a:rPr lang="en-US" sz="4000" dirty="0"/>
              <a:t>The penalties are also heightened for maliciously assaulting or abducting a child 16 years or younger within 1000 feet of a school. If convicted of either offense, the penalty is confinement in the penitentiary of 5-15 years.</a:t>
            </a:r>
          </a:p>
          <a:p>
            <a:pPr marL="0" indent="0">
              <a:buNone/>
            </a:pPr>
            <a:endParaRPr lang="en-US" sz="2400" u="sng" dirty="0"/>
          </a:p>
        </p:txBody>
      </p:sp>
    </p:spTree>
    <p:extLst>
      <p:ext uri="{BB962C8B-B14F-4D97-AF65-F5344CB8AC3E}">
        <p14:creationId xmlns:p14="http://schemas.microsoft.com/office/powerpoint/2010/main" val="318588588"/>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DEA8B-D57C-BE91-1EA0-1C8022164E08}"/>
              </a:ext>
            </a:extLst>
          </p:cNvPr>
          <p:cNvSpPr>
            <a:spLocks noGrp="1"/>
          </p:cNvSpPr>
          <p:nvPr>
            <p:ph type="title"/>
          </p:nvPr>
        </p:nvSpPr>
        <p:spPr>
          <a:xfrm>
            <a:off x="1484311" y="0"/>
            <a:ext cx="10018713" cy="1311215"/>
          </a:xfrm>
        </p:spPr>
        <p:txBody>
          <a:bodyPr>
            <a:normAutofit/>
          </a:bodyPr>
          <a:lstStyle/>
          <a:p>
            <a:r>
              <a:rPr lang="en-US" sz="3100" dirty="0">
                <a:solidFill>
                  <a:schemeClr val="bg1"/>
                </a:solidFill>
              </a:rPr>
              <a:t>Excluding Students from Classroom or School Bus</a:t>
            </a:r>
            <a:br>
              <a:rPr lang="en-US" sz="3100" dirty="0">
                <a:solidFill>
                  <a:schemeClr val="bg1"/>
                </a:solidFill>
              </a:rPr>
            </a:br>
            <a:r>
              <a:rPr lang="en-US" sz="3100" dirty="0">
                <a:solidFill>
                  <a:schemeClr val="bg1"/>
                </a:solidFill>
              </a:rPr>
              <a:t>§18A-5-1</a:t>
            </a:r>
          </a:p>
        </p:txBody>
      </p:sp>
      <p:sp>
        <p:nvSpPr>
          <p:cNvPr id="25" name="Content Placeholder 2">
            <a:extLst>
              <a:ext uri="{FF2B5EF4-FFF2-40B4-BE49-F238E27FC236}">
                <a16:creationId xmlns:a16="http://schemas.microsoft.com/office/drawing/2014/main" id="{9C12CC37-49D2-3CA5-2BE1-FA5683DE50DE}"/>
              </a:ext>
            </a:extLst>
          </p:cNvPr>
          <p:cNvSpPr>
            <a:spLocks noGrp="1"/>
          </p:cNvSpPr>
          <p:nvPr>
            <p:ph idx="1"/>
          </p:nvPr>
        </p:nvSpPr>
        <p:spPr>
          <a:xfrm>
            <a:off x="1966823" y="1017917"/>
            <a:ext cx="9310777" cy="5727440"/>
          </a:xfrm>
        </p:spPr>
        <p:txBody>
          <a:bodyPr>
            <a:normAutofit/>
          </a:bodyPr>
          <a:lstStyle/>
          <a:p>
            <a:pPr marL="0" indent="0">
              <a:buNone/>
            </a:pPr>
            <a:r>
              <a:rPr lang="en-US" sz="2800" u="sng" dirty="0">
                <a:solidFill>
                  <a:schemeClr val="bg1"/>
                </a:solidFill>
              </a:rPr>
              <a:t>May exclude from classroom or school bus any student </a:t>
            </a:r>
          </a:p>
          <a:p>
            <a:r>
              <a:rPr lang="en-US" sz="2800" dirty="0">
                <a:solidFill>
                  <a:schemeClr val="bg1"/>
                </a:solidFill>
              </a:rPr>
              <a:t>Who is guilty of disorderly conduct; </a:t>
            </a:r>
          </a:p>
          <a:p>
            <a:r>
              <a:rPr lang="en-US" sz="2800" dirty="0">
                <a:solidFill>
                  <a:schemeClr val="bg1"/>
                </a:solidFill>
              </a:rPr>
              <a:t>Who in any manner interferes with an orderly educational process;</a:t>
            </a:r>
          </a:p>
          <a:p>
            <a:r>
              <a:rPr lang="en-US" sz="2800" dirty="0">
                <a:solidFill>
                  <a:schemeClr val="bg1"/>
                </a:solidFill>
              </a:rPr>
              <a:t>Who behaves in a manner that obstructs the teaching or learning process of others in the classroom; </a:t>
            </a:r>
          </a:p>
          <a:p>
            <a:r>
              <a:rPr lang="en-US" sz="2800" dirty="0">
                <a:solidFill>
                  <a:schemeClr val="bg1"/>
                </a:solidFill>
              </a:rPr>
              <a:t>Who threatens, abuses or otherwise intimidates or attempts to intimidate a school employee or a student;</a:t>
            </a:r>
          </a:p>
          <a:p>
            <a:r>
              <a:rPr lang="en-US" sz="2800" dirty="0">
                <a:solidFill>
                  <a:schemeClr val="bg1"/>
                </a:solidFill>
              </a:rPr>
              <a:t>Who willfully disobeys a school employee; or who uses abusive or profane language directed at a school employee.</a:t>
            </a:r>
          </a:p>
        </p:txBody>
      </p:sp>
    </p:spTree>
    <p:extLst>
      <p:ext uri="{BB962C8B-B14F-4D97-AF65-F5344CB8AC3E}">
        <p14:creationId xmlns:p14="http://schemas.microsoft.com/office/powerpoint/2010/main" val="2333198992"/>
      </p:ext>
    </p:extLst>
  </p:cSld>
  <p:clrMapOvr>
    <a:overrideClrMapping bg1="dk1" tx1="lt1" bg2="dk2" tx2="lt2" accent1="accent1" accent2="accent2" accent3="accent3" accent4="accent4" accent5="accent5" accent6="accent6" hlink="hlink" folHlink="folHlink"/>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BBEC7-B5E5-BA08-0E32-DA9764296242}"/>
              </a:ext>
            </a:extLst>
          </p:cNvPr>
          <p:cNvSpPr>
            <a:spLocks noGrp="1"/>
          </p:cNvSpPr>
          <p:nvPr>
            <p:ph type="title"/>
          </p:nvPr>
        </p:nvSpPr>
        <p:spPr>
          <a:xfrm>
            <a:off x="965198" y="643466"/>
            <a:ext cx="3092718" cy="5528734"/>
          </a:xfrm>
          <a:noFill/>
        </p:spPr>
        <p:txBody>
          <a:bodyPr anchor="t">
            <a:normAutofit/>
          </a:bodyPr>
          <a:lstStyle/>
          <a:p>
            <a:r>
              <a:rPr lang="en-US" sz="2800" dirty="0"/>
              <a:t>Crimes and Punishments</a:t>
            </a:r>
          </a:p>
        </p:txBody>
      </p:sp>
      <p:sp>
        <p:nvSpPr>
          <p:cNvPr id="3" name="Content Placeholder 2">
            <a:extLst>
              <a:ext uri="{FF2B5EF4-FFF2-40B4-BE49-F238E27FC236}">
                <a16:creationId xmlns:a16="http://schemas.microsoft.com/office/drawing/2014/main" id="{1FC47D3E-37E5-0D04-0C71-0C4E72097E0F}"/>
              </a:ext>
            </a:extLst>
          </p:cNvPr>
          <p:cNvSpPr>
            <a:spLocks noGrp="1"/>
          </p:cNvSpPr>
          <p:nvPr>
            <p:ph idx="1"/>
          </p:nvPr>
        </p:nvSpPr>
        <p:spPr>
          <a:xfrm>
            <a:off x="4532243" y="643466"/>
            <a:ext cx="7346331" cy="5956117"/>
          </a:xfrm>
        </p:spPr>
        <p:txBody>
          <a:bodyPr>
            <a:normAutofit lnSpcReduction="10000"/>
          </a:bodyPr>
          <a:lstStyle/>
          <a:p>
            <a:pPr marL="0" indent="0">
              <a:buNone/>
            </a:pPr>
            <a:r>
              <a:rPr lang="en-US" sz="2800" u="sng" dirty="0"/>
              <a:t>Anti-Hazing</a:t>
            </a:r>
          </a:p>
          <a:p>
            <a:r>
              <a:rPr lang="en-US" sz="2800" dirty="0"/>
              <a:t>Level 3 offense in </a:t>
            </a:r>
            <a:r>
              <a:rPr lang="en-US" sz="2800" dirty="0" err="1"/>
              <a:t>WVBE</a:t>
            </a:r>
            <a:r>
              <a:rPr lang="en-US" sz="2800" dirty="0"/>
              <a:t> Policy 4373-Subject to suspension or expulsion</a:t>
            </a:r>
          </a:p>
          <a:p>
            <a:r>
              <a:rPr lang="en-US" sz="2800" dirty="0"/>
              <a:t>Examples: </a:t>
            </a:r>
          </a:p>
          <a:p>
            <a:pPr lvl="1"/>
            <a:r>
              <a:rPr lang="en-US" sz="2800" dirty="0"/>
              <a:t>Whipping/Beating</a:t>
            </a:r>
          </a:p>
          <a:p>
            <a:pPr lvl="1"/>
            <a:r>
              <a:rPr lang="en-US" sz="2800" dirty="0"/>
              <a:t>Forced calisthenics</a:t>
            </a:r>
          </a:p>
          <a:p>
            <a:pPr lvl="1"/>
            <a:r>
              <a:rPr lang="en-US" sz="2800" dirty="0"/>
              <a:t>Exposure to the elements</a:t>
            </a:r>
          </a:p>
          <a:p>
            <a:pPr lvl="1"/>
            <a:r>
              <a:rPr lang="en-US" sz="2800" dirty="0"/>
              <a:t>Forced consumption of food, drugs, alcohol, etc.</a:t>
            </a:r>
          </a:p>
          <a:p>
            <a:pPr lvl="1"/>
            <a:r>
              <a:rPr lang="en-US" sz="2800" dirty="0"/>
              <a:t>Sleep deprivation</a:t>
            </a:r>
          </a:p>
          <a:p>
            <a:pPr lvl="1"/>
            <a:r>
              <a:rPr lang="en-US" sz="2800" dirty="0"/>
              <a:t>Mental stress</a:t>
            </a:r>
          </a:p>
        </p:txBody>
      </p:sp>
    </p:spTree>
    <p:extLst>
      <p:ext uri="{BB962C8B-B14F-4D97-AF65-F5344CB8AC3E}">
        <p14:creationId xmlns:p14="http://schemas.microsoft.com/office/powerpoint/2010/main" val="418575553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C6864-F03A-59BC-0C46-FBB224C8270F}"/>
              </a:ext>
            </a:extLst>
          </p:cNvPr>
          <p:cNvSpPr>
            <a:spLocks noGrp="1"/>
          </p:cNvSpPr>
          <p:nvPr>
            <p:ph type="title"/>
          </p:nvPr>
        </p:nvSpPr>
        <p:spPr>
          <a:xfrm>
            <a:off x="965198" y="643466"/>
            <a:ext cx="3092718" cy="5528734"/>
          </a:xfrm>
          <a:noFill/>
        </p:spPr>
        <p:txBody>
          <a:bodyPr anchor="t">
            <a:normAutofit/>
          </a:bodyPr>
          <a:lstStyle/>
          <a:p>
            <a:r>
              <a:rPr lang="en-US" sz="2800" dirty="0"/>
              <a:t>Crimes and Punishments</a:t>
            </a:r>
          </a:p>
        </p:txBody>
      </p:sp>
      <p:sp>
        <p:nvSpPr>
          <p:cNvPr id="3" name="Content Placeholder 2">
            <a:extLst>
              <a:ext uri="{FF2B5EF4-FFF2-40B4-BE49-F238E27FC236}">
                <a16:creationId xmlns:a16="http://schemas.microsoft.com/office/drawing/2014/main" id="{470129F8-434D-9B95-3AEE-6DADF1AD618B}"/>
              </a:ext>
            </a:extLst>
          </p:cNvPr>
          <p:cNvSpPr>
            <a:spLocks noGrp="1"/>
          </p:cNvSpPr>
          <p:nvPr>
            <p:ph idx="1"/>
          </p:nvPr>
        </p:nvSpPr>
        <p:spPr>
          <a:xfrm>
            <a:off x="4532243" y="185530"/>
            <a:ext cx="6694559" cy="6453809"/>
          </a:xfrm>
        </p:spPr>
        <p:txBody>
          <a:bodyPr>
            <a:normAutofit lnSpcReduction="10000"/>
          </a:bodyPr>
          <a:lstStyle/>
          <a:p>
            <a:pPr marL="0" indent="0">
              <a:buNone/>
            </a:pPr>
            <a:r>
              <a:rPr lang="en-US" sz="3200" u="sng" dirty="0"/>
              <a:t>Possession of Deadly Weapons </a:t>
            </a:r>
          </a:p>
          <a:p>
            <a:r>
              <a:rPr lang="en-US" sz="3200" b="0" i="0" dirty="0">
                <a:effectLst/>
                <a:latin typeface="Google Sans"/>
              </a:rPr>
              <a:t>"Deadly weapon" defined in code as an instrument which is designed to be used to produce serious bodily injury or death or is readily adaptable to such use</a:t>
            </a:r>
            <a:endParaRPr lang="en-US" sz="3200" u="sng" dirty="0"/>
          </a:p>
          <a:p>
            <a:r>
              <a:rPr lang="en-US" sz="3200" dirty="0"/>
              <a:t>Felony for any person to possess a firearm or other deadly weapon on school grounds, school bus or at a school sponsored function</a:t>
            </a:r>
          </a:p>
          <a:p>
            <a:r>
              <a:rPr lang="en-US" sz="3200" dirty="0"/>
              <a:t>2-10 years in prison and/or up to a $5,000 fine</a:t>
            </a:r>
          </a:p>
          <a:p>
            <a:endParaRPr lang="en-US" sz="2400" dirty="0"/>
          </a:p>
        </p:txBody>
      </p:sp>
    </p:spTree>
    <p:extLst>
      <p:ext uri="{BB962C8B-B14F-4D97-AF65-F5344CB8AC3E}">
        <p14:creationId xmlns:p14="http://schemas.microsoft.com/office/powerpoint/2010/main" val="243315599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03E86-23E9-8ED5-F6B0-704BC8398F8B}"/>
              </a:ext>
            </a:extLst>
          </p:cNvPr>
          <p:cNvSpPr>
            <a:spLocks noGrp="1"/>
          </p:cNvSpPr>
          <p:nvPr>
            <p:ph type="title"/>
          </p:nvPr>
        </p:nvSpPr>
        <p:spPr>
          <a:xfrm>
            <a:off x="965198" y="643466"/>
            <a:ext cx="3092718" cy="5528734"/>
          </a:xfrm>
          <a:noFill/>
        </p:spPr>
        <p:txBody>
          <a:bodyPr anchor="t">
            <a:normAutofit/>
          </a:bodyPr>
          <a:lstStyle/>
          <a:p>
            <a:r>
              <a:rPr lang="en-US" sz="2800" dirty="0"/>
              <a:t>Crimes and Punishments</a:t>
            </a:r>
          </a:p>
        </p:txBody>
      </p:sp>
      <p:sp>
        <p:nvSpPr>
          <p:cNvPr id="3" name="Content Placeholder 2">
            <a:extLst>
              <a:ext uri="{FF2B5EF4-FFF2-40B4-BE49-F238E27FC236}">
                <a16:creationId xmlns:a16="http://schemas.microsoft.com/office/drawing/2014/main" id="{4E333EDC-B122-2F23-81ED-7A73600546A4}"/>
              </a:ext>
            </a:extLst>
          </p:cNvPr>
          <p:cNvSpPr>
            <a:spLocks noGrp="1"/>
          </p:cNvSpPr>
          <p:nvPr>
            <p:ph idx="1"/>
          </p:nvPr>
        </p:nvSpPr>
        <p:spPr>
          <a:xfrm>
            <a:off x="4518991" y="132522"/>
            <a:ext cx="6707811" cy="6612835"/>
          </a:xfrm>
        </p:spPr>
        <p:txBody>
          <a:bodyPr>
            <a:normAutofit lnSpcReduction="10000"/>
          </a:bodyPr>
          <a:lstStyle/>
          <a:p>
            <a:pPr marL="0" indent="0">
              <a:buNone/>
            </a:pPr>
            <a:r>
              <a:rPr lang="en-US" sz="3600" u="sng" dirty="0"/>
              <a:t>False Reports of Bombs</a:t>
            </a:r>
          </a:p>
          <a:p>
            <a:r>
              <a:rPr lang="en-US" sz="3600" dirty="0"/>
              <a:t>Felony with a fine of $100-$2,000 and/or jail time of 1-3 years</a:t>
            </a:r>
          </a:p>
          <a:p>
            <a:r>
              <a:rPr lang="en-US" sz="3600" dirty="0"/>
              <a:t>If a bomb threat results serious bodily injury, felony with a fine up to $10,000 and/or a jail time of 1-5 years </a:t>
            </a:r>
          </a:p>
          <a:p>
            <a:r>
              <a:rPr lang="en-US" sz="3600" dirty="0"/>
              <a:t>May be required to pay restitution for any economic loss caused by the false bomb threat</a:t>
            </a:r>
          </a:p>
        </p:txBody>
      </p:sp>
    </p:spTree>
    <p:extLst>
      <p:ext uri="{BB962C8B-B14F-4D97-AF65-F5344CB8AC3E}">
        <p14:creationId xmlns:p14="http://schemas.microsoft.com/office/powerpoint/2010/main" val="286573359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4FFD6-B670-C57B-6702-34E5BE57BF6C}"/>
              </a:ext>
            </a:extLst>
          </p:cNvPr>
          <p:cNvSpPr>
            <a:spLocks noGrp="1"/>
          </p:cNvSpPr>
          <p:nvPr>
            <p:ph type="title"/>
          </p:nvPr>
        </p:nvSpPr>
        <p:spPr>
          <a:xfrm>
            <a:off x="965198" y="643466"/>
            <a:ext cx="3092718" cy="5528734"/>
          </a:xfrm>
          <a:noFill/>
        </p:spPr>
        <p:txBody>
          <a:bodyPr anchor="t">
            <a:normAutofit/>
          </a:bodyPr>
          <a:lstStyle/>
          <a:p>
            <a:r>
              <a:rPr lang="en-US" sz="2800" dirty="0"/>
              <a:t>Crimes and Punishments</a:t>
            </a:r>
          </a:p>
        </p:txBody>
      </p:sp>
      <p:sp>
        <p:nvSpPr>
          <p:cNvPr id="3" name="Content Placeholder 2">
            <a:extLst>
              <a:ext uri="{FF2B5EF4-FFF2-40B4-BE49-F238E27FC236}">
                <a16:creationId xmlns:a16="http://schemas.microsoft.com/office/drawing/2014/main" id="{58B11314-80B5-E094-0D6A-52AC1E9FE2AD}"/>
              </a:ext>
            </a:extLst>
          </p:cNvPr>
          <p:cNvSpPr>
            <a:spLocks noGrp="1"/>
          </p:cNvSpPr>
          <p:nvPr>
            <p:ph idx="1"/>
          </p:nvPr>
        </p:nvSpPr>
        <p:spPr>
          <a:xfrm>
            <a:off x="4505739" y="145774"/>
            <a:ext cx="6721063" cy="6712226"/>
          </a:xfrm>
        </p:spPr>
        <p:txBody>
          <a:bodyPr>
            <a:normAutofit/>
          </a:bodyPr>
          <a:lstStyle/>
          <a:p>
            <a:pPr marL="0" indent="0">
              <a:buNone/>
            </a:pPr>
            <a:r>
              <a:rPr lang="en-US" sz="3600" u="sng" dirty="0"/>
              <a:t>Harassment (Policy 4373)</a:t>
            </a:r>
          </a:p>
          <a:p>
            <a:pPr marL="0" indent="0">
              <a:buNone/>
            </a:pPr>
            <a:r>
              <a:rPr lang="en-US" sz="3600" dirty="0"/>
              <a:t>County boards are required to design and implement prevention and response policies, to outline investigatory and reporting procedures and to delineate discipline procedures for violations of this policy</a:t>
            </a:r>
          </a:p>
          <a:p>
            <a:r>
              <a:rPr lang="en-US" sz="3600" dirty="0"/>
              <a:t>Racial, sexual or religious/ethnic harassment or violence toward students and staff</a:t>
            </a:r>
          </a:p>
          <a:p>
            <a:pPr marL="0" indent="0">
              <a:buNone/>
            </a:pPr>
            <a:endParaRPr lang="en-US" sz="2400" dirty="0"/>
          </a:p>
        </p:txBody>
      </p:sp>
    </p:spTree>
    <p:extLst>
      <p:ext uri="{BB962C8B-B14F-4D97-AF65-F5344CB8AC3E}">
        <p14:creationId xmlns:p14="http://schemas.microsoft.com/office/powerpoint/2010/main" val="365138257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83135D-7CFF-5E39-868F-6829F11E585E}"/>
              </a:ext>
            </a:extLst>
          </p:cNvPr>
          <p:cNvSpPr>
            <a:spLocks noGrp="1"/>
          </p:cNvSpPr>
          <p:nvPr>
            <p:ph idx="1"/>
          </p:nvPr>
        </p:nvSpPr>
        <p:spPr>
          <a:xfrm>
            <a:off x="1854678" y="220107"/>
            <a:ext cx="10015269" cy="6366223"/>
          </a:xfrm>
        </p:spPr>
        <p:txBody>
          <a:bodyPr>
            <a:normAutofit lnSpcReduction="10000"/>
          </a:bodyPr>
          <a:lstStyle/>
          <a:p>
            <a:pPr marL="0" indent="0">
              <a:buNone/>
            </a:pPr>
            <a:r>
              <a:rPr lang="en-US" sz="3200" u="sng" dirty="0"/>
              <a:t>After a harassment complaint is made:</a:t>
            </a:r>
          </a:p>
          <a:p>
            <a:r>
              <a:rPr lang="en-US" sz="3200" dirty="0"/>
              <a:t>The board designee(s) shall immediately undertake or authorize an investigation</a:t>
            </a:r>
          </a:p>
          <a:p>
            <a:r>
              <a:rPr lang="en-US" sz="3200" dirty="0"/>
              <a:t>The investigation must, at a minimum, consist of personal interviews with:</a:t>
            </a:r>
          </a:p>
          <a:p>
            <a:pPr lvl="1"/>
            <a:r>
              <a:rPr lang="en-US" sz="2800" dirty="0"/>
              <a:t>The complainant</a:t>
            </a:r>
          </a:p>
          <a:p>
            <a:pPr lvl="1"/>
            <a:r>
              <a:rPr lang="en-US" sz="2800" dirty="0"/>
              <a:t>The individual(s) against whom the complaint is filed</a:t>
            </a:r>
          </a:p>
          <a:p>
            <a:pPr lvl="1"/>
            <a:r>
              <a:rPr lang="en-US" sz="2800" dirty="0"/>
              <a:t>Others who may have knowledge of the alleged incident(s) or circumstances giving rise to the complaint</a:t>
            </a:r>
          </a:p>
          <a:p>
            <a:r>
              <a:rPr lang="en-US" sz="3200" dirty="0"/>
              <a:t>If complaint is substantiated, punishment may include, but is not limited to, warning, suspension, exclusion, expulsion, termination and revocation of licensure</a:t>
            </a:r>
          </a:p>
        </p:txBody>
      </p:sp>
    </p:spTree>
    <p:extLst>
      <p:ext uri="{BB962C8B-B14F-4D97-AF65-F5344CB8AC3E}">
        <p14:creationId xmlns:p14="http://schemas.microsoft.com/office/powerpoint/2010/main" val="232873497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8975B-6269-8B69-B612-7522093B4EC4}"/>
              </a:ext>
            </a:extLst>
          </p:cNvPr>
          <p:cNvSpPr>
            <a:spLocks noGrp="1"/>
          </p:cNvSpPr>
          <p:nvPr>
            <p:ph type="title"/>
          </p:nvPr>
        </p:nvSpPr>
        <p:spPr>
          <a:xfrm>
            <a:off x="965198" y="643466"/>
            <a:ext cx="3092718" cy="5528734"/>
          </a:xfrm>
          <a:noFill/>
        </p:spPr>
        <p:txBody>
          <a:bodyPr anchor="t">
            <a:normAutofit/>
          </a:bodyPr>
          <a:lstStyle/>
          <a:p>
            <a:r>
              <a:rPr lang="en-US" sz="2800" dirty="0"/>
              <a:t>Crimes and Punishments</a:t>
            </a:r>
          </a:p>
        </p:txBody>
      </p:sp>
      <p:sp>
        <p:nvSpPr>
          <p:cNvPr id="3" name="Content Placeholder 2">
            <a:extLst>
              <a:ext uri="{FF2B5EF4-FFF2-40B4-BE49-F238E27FC236}">
                <a16:creationId xmlns:a16="http://schemas.microsoft.com/office/drawing/2014/main" id="{805DAA1F-1F66-E010-7A45-888B3105EA41}"/>
              </a:ext>
            </a:extLst>
          </p:cNvPr>
          <p:cNvSpPr>
            <a:spLocks noGrp="1"/>
          </p:cNvSpPr>
          <p:nvPr>
            <p:ph idx="1"/>
          </p:nvPr>
        </p:nvSpPr>
        <p:spPr>
          <a:xfrm>
            <a:off x="3623094" y="172278"/>
            <a:ext cx="8195095" cy="6559826"/>
          </a:xfrm>
        </p:spPr>
        <p:txBody>
          <a:bodyPr>
            <a:normAutofit lnSpcReduction="10000"/>
          </a:bodyPr>
          <a:lstStyle/>
          <a:p>
            <a:pPr marL="0" indent="0">
              <a:buNone/>
            </a:pPr>
            <a:r>
              <a:rPr lang="en-US" sz="2400" u="sng" dirty="0"/>
              <a:t>Bullying</a:t>
            </a:r>
            <a:r>
              <a:rPr lang="en-US" sz="2400" dirty="0"/>
              <a:t> (§18-</a:t>
            </a:r>
            <a:r>
              <a:rPr lang="en-US" sz="2400" dirty="0" err="1"/>
              <a:t>2C</a:t>
            </a:r>
            <a:r>
              <a:rPr lang="en-US" sz="2400" dirty="0"/>
              <a:t>-2)-Any intentional gesture, or any intentional electronic, written, verbal or physical act or threat that: </a:t>
            </a:r>
          </a:p>
          <a:p>
            <a:pPr marL="514350" indent="-514350">
              <a:buAutoNum type="arabicPeriod"/>
            </a:pPr>
            <a:r>
              <a:rPr lang="en-US" sz="2400" dirty="0"/>
              <a:t>A reasonable person under the circumstances should know will have the effect of:</a:t>
            </a:r>
          </a:p>
          <a:p>
            <a:pPr lvl="1"/>
            <a:r>
              <a:rPr lang="en-US" sz="2400" dirty="0"/>
              <a:t>Physically harming a student</a:t>
            </a:r>
          </a:p>
          <a:p>
            <a:pPr lvl="1"/>
            <a:r>
              <a:rPr lang="en-US" sz="2400" dirty="0"/>
              <a:t>Damaging a student’s property</a:t>
            </a:r>
          </a:p>
          <a:p>
            <a:pPr lvl="1"/>
            <a:r>
              <a:rPr lang="en-US" sz="2400" dirty="0"/>
              <a:t>Placing a student in reasonable fear of harm to his or her person, or </a:t>
            </a:r>
          </a:p>
          <a:p>
            <a:pPr lvl="1"/>
            <a:r>
              <a:rPr lang="en-US" sz="2400" dirty="0"/>
              <a:t>Placing a student in reasonable fear of damage to his or her property</a:t>
            </a:r>
          </a:p>
          <a:p>
            <a:pPr marL="0" indent="0">
              <a:buNone/>
            </a:pPr>
            <a:r>
              <a:rPr lang="en-US" sz="2400" dirty="0"/>
              <a:t>2.   Is sufficiently severe, persistent or pervasive that it creates an intimidating, threatening or emotionally abusive educational environment for a student; or </a:t>
            </a:r>
          </a:p>
          <a:p>
            <a:pPr marL="0" indent="0">
              <a:buNone/>
            </a:pPr>
            <a:r>
              <a:rPr lang="en-US" sz="2400" dirty="0"/>
              <a:t>3.    Disrupts or interferes with the orderly operation of the school</a:t>
            </a:r>
          </a:p>
          <a:p>
            <a:pPr marL="0" indent="0">
              <a:buNone/>
            </a:pPr>
            <a:endParaRPr lang="en-US" sz="1700" dirty="0"/>
          </a:p>
        </p:txBody>
      </p:sp>
    </p:spTree>
    <p:extLst>
      <p:ext uri="{BB962C8B-B14F-4D97-AF65-F5344CB8AC3E}">
        <p14:creationId xmlns:p14="http://schemas.microsoft.com/office/powerpoint/2010/main" val="3365777922"/>
      </p:ext>
    </p:extLst>
  </p:cSld>
  <p:clrMapOvr>
    <a:masterClrMapping/>
  </p:clrMapOvr>
  <p:transition spd="slow">
    <p:wipe/>
  </p:transition>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B03E3A-3222-40DD-2A78-1901259C535B}"/>
              </a:ext>
            </a:extLst>
          </p:cNvPr>
          <p:cNvSpPr>
            <a:spLocks noGrp="1"/>
          </p:cNvSpPr>
          <p:nvPr>
            <p:ph idx="1"/>
          </p:nvPr>
        </p:nvSpPr>
        <p:spPr>
          <a:xfrm>
            <a:off x="2556824" y="263450"/>
            <a:ext cx="8736016" cy="5674140"/>
          </a:xfrm>
          <a:noFill/>
        </p:spPr>
        <p:txBody>
          <a:bodyPr anchor="t">
            <a:normAutofit/>
          </a:bodyPr>
          <a:lstStyle/>
          <a:p>
            <a:pPr marL="0" indent="0">
              <a:buNone/>
            </a:pPr>
            <a:endParaRPr lang="en-US" sz="3600" dirty="0"/>
          </a:p>
          <a:p>
            <a:pPr marL="0" indent="0">
              <a:buNone/>
            </a:pPr>
            <a:r>
              <a:rPr lang="en-US" sz="3600" dirty="0"/>
              <a:t>WV Code 18-</a:t>
            </a:r>
            <a:r>
              <a:rPr lang="en-US" sz="3600" dirty="0" err="1"/>
              <a:t>2C</a:t>
            </a:r>
            <a:r>
              <a:rPr lang="en-US" sz="3600" dirty="0"/>
              <a:t>-3 requires each county adopt a specific policy for prevention of bullying.  </a:t>
            </a:r>
          </a:p>
          <a:p>
            <a:pPr marL="0" indent="0">
              <a:buNone/>
            </a:pPr>
            <a:endParaRPr lang="en-US" sz="3600" dirty="0"/>
          </a:p>
          <a:p>
            <a:pPr marL="0" indent="0">
              <a:buNone/>
            </a:pPr>
            <a:r>
              <a:rPr lang="en-US" sz="3600" dirty="0"/>
              <a:t>Counties are encouraged to provide training to students and staff to educate them on the harassment, intimidation and bullying policy.</a:t>
            </a:r>
          </a:p>
          <a:p>
            <a:pPr marL="0" indent="0">
              <a:buNone/>
            </a:pPr>
            <a:endParaRPr lang="en-US" sz="2400" dirty="0"/>
          </a:p>
        </p:txBody>
      </p:sp>
    </p:spTree>
    <p:extLst>
      <p:ext uri="{BB962C8B-B14F-4D97-AF65-F5344CB8AC3E}">
        <p14:creationId xmlns:p14="http://schemas.microsoft.com/office/powerpoint/2010/main" val="1965968364"/>
      </p:ext>
    </p:extLst>
  </p:cSld>
  <p:clrMapOvr>
    <a:masterClrMapping/>
  </p:clrMapOvr>
  <p:transition spd="slow">
    <p:wipe/>
  </p:transition>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B65D1-5608-5CA0-5E74-34625D88333E}"/>
              </a:ext>
            </a:extLst>
          </p:cNvPr>
          <p:cNvSpPr>
            <a:spLocks noGrp="1"/>
          </p:cNvSpPr>
          <p:nvPr>
            <p:ph type="title"/>
          </p:nvPr>
        </p:nvSpPr>
        <p:spPr>
          <a:xfrm>
            <a:off x="2049927" y="113378"/>
            <a:ext cx="8479919" cy="1476883"/>
          </a:xfrm>
        </p:spPr>
        <p:txBody>
          <a:bodyPr anchor="ctr">
            <a:normAutofit/>
          </a:bodyPr>
          <a:lstStyle/>
          <a:p>
            <a:pPr algn="ctr"/>
            <a:r>
              <a:rPr lang="en-US" dirty="0">
                <a:solidFill>
                  <a:schemeClr val="bg1"/>
                </a:solidFill>
              </a:rPr>
              <a:t>Special Education Students and Safe Schools</a:t>
            </a:r>
          </a:p>
        </p:txBody>
      </p:sp>
      <p:sp>
        <p:nvSpPr>
          <p:cNvPr id="3" name="Content Placeholder 2">
            <a:extLst>
              <a:ext uri="{FF2B5EF4-FFF2-40B4-BE49-F238E27FC236}">
                <a16:creationId xmlns:a16="http://schemas.microsoft.com/office/drawing/2014/main" id="{0C57A6DF-399F-B281-9A0F-B9E5B34E003E}"/>
              </a:ext>
            </a:extLst>
          </p:cNvPr>
          <p:cNvSpPr>
            <a:spLocks noGrp="1"/>
          </p:cNvSpPr>
          <p:nvPr>
            <p:ph idx="1"/>
          </p:nvPr>
        </p:nvSpPr>
        <p:spPr>
          <a:xfrm>
            <a:off x="1732248" y="1590261"/>
            <a:ext cx="4009730" cy="4581939"/>
          </a:xfrm>
        </p:spPr>
        <p:txBody>
          <a:bodyPr anchor="ctr">
            <a:normAutofit/>
          </a:bodyPr>
          <a:lstStyle/>
          <a:p>
            <a:pPr marL="0" indent="0">
              <a:buNone/>
            </a:pPr>
            <a:r>
              <a:rPr lang="en-US" sz="3600" u="sng" dirty="0">
                <a:solidFill>
                  <a:schemeClr val="bg1"/>
                </a:solidFill>
              </a:rPr>
              <a:t>FICTION</a:t>
            </a:r>
            <a:r>
              <a:rPr lang="en-US" sz="3600" dirty="0">
                <a:solidFill>
                  <a:schemeClr val="bg1"/>
                </a:solidFill>
              </a:rPr>
              <a:t>:</a:t>
            </a:r>
          </a:p>
          <a:p>
            <a:r>
              <a:rPr lang="en-US" sz="3600" dirty="0">
                <a:solidFill>
                  <a:schemeClr val="bg1"/>
                </a:solidFill>
              </a:rPr>
              <a:t>Special Ed students are exempt from the Safe Schools Act</a:t>
            </a:r>
          </a:p>
          <a:p>
            <a:pPr marL="0" indent="0">
              <a:buNone/>
            </a:pPr>
            <a:endParaRPr lang="en-US" dirty="0"/>
          </a:p>
        </p:txBody>
      </p:sp>
      <p:sp>
        <p:nvSpPr>
          <p:cNvPr id="5" name="Content Placeholder 2">
            <a:extLst>
              <a:ext uri="{FF2B5EF4-FFF2-40B4-BE49-F238E27FC236}">
                <a16:creationId xmlns:a16="http://schemas.microsoft.com/office/drawing/2014/main" id="{460850CB-4441-8681-A953-C9A6D6422660}"/>
              </a:ext>
            </a:extLst>
          </p:cNvPr>
          <p:cNvSpPr txBox="1">
            <a:spLocks/>
          </p:cNvSpPr>
          <p:nvPr/>
        </p:nvSpPr>
        <p:spPr>
          <a:xfrm>
            <a:off x="5216485" y="2498216"/>
            <a:ext cx="4009730" cy="4581939"/>
          </a:xfrm>
          <a:prstGeom prst="rect">
            <a:avLst/>
          </a:prstGeom>
        </p:spPr>
        <p:txBody>
          <a:bodyPr vert="horz" lIns="91440" tIns="45720" rIns="91440" bIns="45720" rtlCol="0" anchor="ctr">
            <a:normAutofit/>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a:lstStyle>
          <a:p>
            <a:pPr marL="0" indent="0">
              <a:buFont typeface="Arial" pitchFamily="34" charset="0"/>
              <a:buNone/>
            </a:pPr>
            <a:endParaRPr lang="en-US" dirty="0"/>
          </a:p>
        </p:txBody>
      </p:sp>
      <p:sp>
        <p:nvSpPr>
          <p:cNvPr id="6" name="Content Placeholder 2">
            <a:extLst>
              <a:ext uri="{FF2B5EF4-FFF2-40B4-BE49-F238E27FC236}">
                <a16:creationId xmlns:a16="http://schemas.microsoft.com/office/drawing/2014/main" id="{03FE4F7F-F104-7C3E-057A-C43F1694E88D}"/>
              </a:ext>
            </a:extLst>
          </p:cNvPr>
          <p:cNvSpPr txBox="1">
            <a:spLocks/>
          </p:cNvSpPr>
          <p:nvPr/>
        </p:nvSpPr>
        <p:spPr>
          <a:xfrm>
            <a:off x="2856836" y="1703639"/>
            <a:ext cx="4009730" cy="4581939"/>
          </a:xfrm>
          <a:prstGeom prst="rect">
            <a:avLst/>
          </a:prstGeom>
        </p:spPr>
        <p:txBody>
          <a:bodyPr vert="horz" lIns="91440" tIns="45720" rIns="91440" bIns="45720" rtlCol="0" anchor="ctr">
            <a:normAutofit/>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a:lstStyle>
          <a:p>
            <a:pPr marL="0" indent="0">
              <a:buFont typeface="Arial" pitchFamily="34" charset="0"/>
              <a:buNone/>
            </a:pPr>
            <a:endParaRPr lang="en-US" dirty="0"/>
          </a:p>
        </p:txBody>
      </p:sp>
      <p:sp>
        <p:nvSpPr>
          <p:cNvPr id="7" name="Content Placeholder 2">
            <a:extLst>
              <a:ext uri="{FF2B5EF4-FFF2-40B4-BE49-F238E27FC236}">
                <a16:creationId xmlns:a16="http://schemas.microsoft.com/office/drawing/2014/main" id="{6F6409E1-A565-84ED-0668-3E4275AC7382}"/>
              </a:ext>
            </a:extLst>
          </p:cNvPr>
          <p:cNvSpPr txBox="1">
            <a:spLocks/>
          </p:cNvSpPr>
          <p:nvPr/>
        </p:nvSpPr>
        <p:spPr>
          <a:xfrm>
            <a:off x="6786387" y="1924958"/>
            <a:ext cx="4009730" cy="4581939"/>
          </a:xfrm>
          <a:prstGeom prst="rect">
            <a:avLst/>
          </a:prstGeom>
        </p:spPr>
        <p:txBody>
          <a:bodyPr vert="horz" lIns="91440" tIns="45720" rIns="91440" bIns="45720" rtlCol="0" anchor="ctr">
            <a:normAutofit/>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a:lstStyle>
          <a:p>
            <a:pPr marL="0" indent="0">
              <a:buNone/>
            </a:pPr>
            <a:r>
              <a:rPr lang="en-US" sz="3600" u="sng" dirty="0">
                <a:solidFill>
                  <a:schemeClr val="bg1"/>
                </a:solidFill>
              </a:rPr>
              <a:t>FACT</a:t>
            </a:r>
            <a:r>
              <a:rPr lang="en-US" sz="3600" dirty="0">
                <a:solidFill>
                  <a:schemeClr val="bg1"/>
                </a:solidFill>
              </a:rPr>
              <a:t>:</a:t>
            </a:r>
          </a:p>
          <a:p>
            <a:r>
              <a:rPr lang="en-US" sz="3600" dirty="0">
                <a:solidFill>
                  <a:schemeClr val="bg1"/>
                </a:solidFill>
              </a:rPr>
              <a:t>NO ONE is exempt from the Safe Schools Act, including Special Ed students</a:t>
            </a:r>
            <a:endParaRPr lang="en-US" dirty="0">
              <a:solidFill>
                <a:schemeClr val="bg1"/>
              </a:solidFill>
            </a:endParaRPr>
          </a:p>
        </p:txBody>
      </p:sp>
    </p:spTree>
    <p:extLst>
      <p:ext uri="{BB962C8B-B14F-4D97-AF65-F5344CB8AC3E}">
        <p14:creationId xmlns:p14="http://schemas.microsoft.com/office/powerpoint/2010/main" val="2716928547"/>
      </p:ext>
    </p:extLst>
  </p:cSld>
  <p:clrMapOvr>
    <a:overrideClrMapping bg1="dk1" tx1="lt1" bg2="dk2" tx2="lt2" accent1="accent1" accent2="accent2" accent3="accent3" accent4="accent4" accent5="accent5" accent6="accent6" hlink="hlink" folHlink="folHlink"/>
  </p:clrMapOvr>
  <p:transition spd="slow">
    <p:wipe/>
  </p:transition>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949F6-E0C1-58CE-9951-A60A838BB423}"/>
              </a:ext>
            </a:extLst>
          </p:cNvPr>
          <p:cNvSpPr>
            <a:spLocks noGrp="1"/>
          </p:cNvSpPr>
          <p:nvPr>
            <p:ph type="title"/>
          </p:nvPr>
        </p:nvSpPr>
        <p:spPr>
          <a:xfrm>
            <a:off x="1638423" y="99391"/>
            <a:ext cx="10018713" cy="1215701"/>
          </a:xfrm>
        </p:spPr>
        <p:txBody>
          <a:bodyPr>
            <a:normAutofit fontScale="90000"/>
          </a:bodyPr>
          <a:lstStyle/>
          <a:p>
            <a:r>
              <a:rPr lang="en-US" b="1" u="sng" dirty="0">
                <a:solidFill>
                  <a:schemeClr val="bg1"/>
                </a:solidFill>
              </a:rPr>
              <a:t>How are Special Ed students affected differently?</a:t>
            </a:r>
          </a:p>
        </p:txBody>
      </p:sp>
      <p:sp>
        <p:nvSpPr>
          <p:cNvPr id="3" name="Content Placeholder 2">
            <a:extLst>
              <a:ext uri="{FF2B5EF4-FFF2-40B4-BE49-F238E27FC236}">
                <a16:creationId xmlns:a16="http://schemas.microsoft.com/office/drawing/2014/main" id="{5BD5A681-588A-4131-6F0C-7B7F69E8E85F}"/>
              </a:ext>
            </a:extLst>
          </p:cNvPr>
          <p:cNvSpPr>
            <a:spLocks noGrp="1"/>
          </p:cNvSpPr>
          <p:nvPr>
            <p:ph idx="1"/>
          </p:nvPr>
        </p:nvSpPr>
        <p:spPr>
          <a:xfrm>
            <a:off x="1931542" y="986320"/>
            <a:ext cx="9346057" cy="5772290"/>
          </a:xfrm>
        </p:spPr>
        <p:txBody>
          <a:bodyPr>
            <a:normAutofit/>
          </a:bodyPr>
          <a:lstStyle/>
          <a:p>
            <a:pPr marL="0" indent="0">
              <a:buNone/>
            </a:pPr>
            <a:r>
              <a:rPr lang="en-US" sz="3200" dirty="0">
                <a:solidFill>
                  <a:schemeClr val="bg1"/>
                </a:solidFill>
              </a:rPr>
              <a:t>Policy dictates that once a Special Ed student exceeds 10 cumulative days suspension for any reason, an </a:t>
            </a:r>
            <a:r>
              <a:rPr lang="en-US" sz="3200" dirty="0" err="1">
                <a:solidFill>
                  <a:schemeClr val="bg1"/>
                </a:solidFill>
              </a:rPr>
              <a:t>IEP</a:t>
            </a:r>
            <a:r>
              <a:rPr lang="en-US" sz="3200" dirty="0">
                <a:solidFill>
                  <a:schemeClr val="bg1"/>
                </a:solidFill>
              </a:rPr>
              <a:t> meeting must be held to:</a:t>
            </a:r>
          </a:p>
          <a:p>
            <a:pPr lvl="1"/>
            <a:r>
              <a:rPr lang="en-US" sz="2800" dirty="0">
                <a:solidFill>
                  <a:schemeClr val="bg1"/>
                </a:solidFill>
              </a:rPr>
              <a:t>Develop a plan to conduct a functional behavior assessment (FBA), if not already been conducted, and develop a behavior intervention plan (</a:t>
            </a:r>
            <a:r>
              <a:rPr lang="en-US" sz="2800" dirty="0" err="1">
                <a:solidFill>
                  <a:schemeClr val="bg1"/>
                </a:solidFill>
              </a:rPr>
              <a:t>BIP</a:t>
            </a:r>
            <a:r>
              <a:rPr lang="en-US" sz="2800" dirty="0">
                <a:solidFill>
                  <a:schemeClr val="bg1"/>
                </a:solidFill>
              </a:rPr>
              <a:t>), or</a:t>
            </a:r>
          </a:p>
          <a:p>
            <a:pPr lvl="1"/>
            <a:r>
              <a:rPr lang="en-US" sz="2800" dirty="0">
                <a:solidFill>
                  <a:schemeClr val="bg1"/>
                </a:solidFill>
              </a:rPr>
              <a:t>Renew and modify an existing </a:t>
            </a:r>
            <a:r>
              <a:rPr lang="en-US" sz="2800" dirty="0" err="1">
                <a:solidFill>
                  <a:schemeClr val="bg1"/>
                </a:solidFill>
              </a:rPr>
              <a:t>BIP</a:t>
            </a:r>
            <a:endParaRPr lang="en-US" sz="2800" dirty="0">
              <a:solidFill>
                <a:schemeClr val="bg1"/>
              </a:solidFill>
            </a:endParaRPr>
          </a:p>
          <a:p>
            <a:pPr marL="274320" lvl="1" indent="0">
              <a:buNone/>
            </a:pPr>
            <a:endParaRPr lang="en-US" sz="2800" dirty="0">
              <a:solidFill>
                <a:schemeClr val="bg1"/>
              </a:solidFill>
            </a:endParaRPr>
          </a:p>
          <a:p>
            <a:pPr marL="274320" lvl="1" indent="0">
              <a:buNone/>
            </a:pPr>
            <a:r>
              <a:rPr lang="en-US" sz="2800" dirty="0">
                <a:solidFill>
                  <a:schemeClr val="bg1"/>
                </a:solidFill>
              </a:rPr>
              <a:t>Additionally, a Manifestation Determination must be completed</a:t>
            </a:r>
          </a:p>
        </p:txBody>
      </p:sp>
    </p:spTree>
    <p:extLst>
      <p:ext uri="{BB962C8B-B14F-4D97-AF65-F5344CB8AC3E}">
        <p14:creationId xmlns:p14="http://schemas.microsoft.com/office/powerpoint/2010/main" val="3286485849"/>
      </p:ext>
    </p:extLst>
  </p:cSld>
  <p:clrMapOvr>
    <a:overrideClrMapping bg1="dk1" tx1="lt1" bg2="dk2" tx2="lt2" accent1="accent1" accent2="accent2" accent3="accent3" accent4="accent4" accent5="accent5" accent6="accent6" hlink="hlink" folHlink="folHlink"/>
  </p:clrMapOvr>
  <p:transition spd="slow">
    <p:wipe/>
  </p:transition>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74255-4500-1DB7-16D1-305D33EAEAA3}"/>
              </a:ext>
            </a:extLst>
          </p:cNvPr>
          <p:cNvSpPr>
            <a:spLocks noGrp="1"/>
          </p:cNvSpPr>
          <p:nvPr>
            <p:ph type="title"/>
          </p:nvPr>
        </p:nvSpPr>
        <p:spPr>
          <a:xfrm>
            <a:off x="396672" y="2404153"/>
            <a:ext cx="4442455" cy="3297148"/>
          </a:xfrm>
        </p:spPr>
        <p:txBody>
          <a:bodyPr anchor="ctr">
            <a:normAutofit/>
          </a:bodyPr>
          <a:lstStyle/>
          <a:p>
            <a:r>
              <a:rPr lang="en-US" dirty="0"/>
              <a:t>Manifestation Determination </a:t>
            </a:r>
          </a:p>
        </p:txBody>
      </p:sp>
      <p:graphicFrame>
        <p:nvGraphicFramePr>
          <p:cNvPr id="5" name="Content Placeholder 2">
            <a:extLst>
              <a:ext uri="{FF2B5EF4-FFF2-40B4-BE49-F238E27FC236}">
                <a16:creationId xmlns:a16="http://schemas.microsoft.com/office/drawing/2014/main" id="{30F17924-937A-8546-7963-5AEF404AED0C}"/>
              </a:ext>
            </a:extLst>
          </p:cNvPr>
          <p:cNvGraphicFramePr>
            <a:graphicFrameLocks noGrp="1"/>
          </p:cNvGraphicFramePr>
          <p:nvPr>
            <p:ph idx="1"/>
            <p:extLst>
              <p:ext uri="{D42A27DB-BD31-4B8C-83A1-F6EECF244321}">
                <p14:modId xmlns:p14="http://schemas.microsoft.com/office/powerpoint/2010/main" val="311936328"/>
              </p:ext>
            </p:extLst>
          </p:nvPr>
        </p:nvGraphicFramePr>
        <p:xfrm>
          <a:off x="4376791" y="205483"/>
          <a:ext cx="7304926" cy="63083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8854109"/>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7BAC2-FDE5-34EB-5CA8-D1240981E4AC}"/>
              </a:ext>
            </a:extLst>
          </p:cNvPr>
          <p:cNvSpPr>
            <a:spLocks noGrp="1"/>
          </p:cNvSpPr>
          <p:nvPr>
            <p:ph type="title"/>
          </p:nvPr>
        </p:nvSpPr>
        <p:spPr>
          <a:xfrm>
            <a:off x="3060250" y="393287"/>
            <a:ext cx="6261816" cy="669410"/>
          </a:xfrm>
        </p:spPr>
        <p:txBody>
          <a:bodyPr>
            <a:normAutofit fontScale="90000"/>
          </a:bodyPr>
          <a:lstStyle/>
          <a:p>
            <a:r>
              <a:rPr lang="en-US" sz="4400" b="1" u="sng" dirty="0">
                <a:solidFill>
                  <a:schemeClr val="tx1"/>
                </a:solidFill>
              </a:rPr>
              <a:t>The excluded student…</a:t>
            </a:r>
          </a:p>
        </p:txBody>
      </p:sp>
      <p:graphicFrame>
        <p:nvGraphicFramePr>
          <p:cNvPr id="5" name="Content Placeholder 2">
            <a:extLst>
              <a:ext uri="{FF2B5EF4-FFF2-40B4-BE49-F238E27FC236}">
                <a16:creationId xmlns:a16="http://schemas.microsoft.com/office/drawing/2014/main" id="{693068C1-28FF-C68A-F72E-9FF3516CD47A}"/>
              </a:ext>
            </a:extLst>
          </p:cNvPr>
          <p:cNvGraphicFramePr>
            <a:graphicFrameLocks noGrp="1"/>
          </p:cNvGraphicFramePr>
          <p:nvPr>
            <p:ph idx="1"/>
            <p:extLst>
              <p:ext uri="{D42A27DB-BD31-4B8C-83A1-F6EECF244321}">
                <p14:modId xmlns:p14="http://schemas.microsoft.com/office/powerpoint/2010/main" val="3648237824"/>
              </p:ext>
            </p:extLst>
          </p:nvPr>
        </p:nvGraphicFramePr>
        <p:xfrm>
          <a:off x="1262063" y="1400930"/>
          <a:ext cx="9858191" cy="52586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316836"/>
      </p:ext>
    </p:extLst>
  </p:cSld>
  <p:clrMapOvr>
    <a:masterClrMapping/>
  </p:clrMapOvr>
  <p:transition spd="slow">
    <p:wipe/>
  </p:transition>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ED8CC-859A-C434-CBD6-608315BB6D7E}"/>
              </a:ext>
            </a:extLst>
          </p:cNvPr>
          <p:cNvSpPr>
            <a:spLocks noGrp="1"/>
          </p:cNvSpPr>
          <p:nvPr>
            <p:ph type="title"/>
          </p:nvPr>
        </p:nvSpPr>
        <p:spPr>
          <a:xfrm>
            <a:off x="761267" y="2463230"/>
            <a:ext cx="3104794" cy="2590800"/>
          </a:xfrm>
        </p:spPr>
        <p:txBody>
          <a:bodyPr anchor="ctr">
            <a:normAutofit/>
          </a:bodyPr>
          <a:lstStyle/>
          <a:p>
            <a:r>
              <a:rPr lang="en-US" dirty="0"/>
              <a:t>What is considered in MD?</a:t>
            </a:r>
          </a:p>
        </p:txBody>
      </p:sp>
      <p:graphicFrame>
        <p:nvGraphicFramePr>
          <p:cNvPr id="5" name="Content Placeholder 2">
            <a:extLst>
              <a:ext uri="{FF2B5EF4-FFF2-40B4-BE49-F238E27FC236}">
                <a16:creationId xmlns:a16="http://schemas.microsoft.com/office/drawing/2014/main" id="{BC773F0A-2BD8-1777-292F-32D266E04DC2}"/>
              </a:ext>
            </a:extLst>
          </p:cNvPr>
          <p:cNvGraphicFramePr>
            <a:graphicFrameLocks noGrp="1"/>
          </p:cNvGraphicFramePr>
          <p:nvPr>
            <p:ph idx="1"/>
            <p:extLst>
              <p:ext uri="{D42A27DB-BD31-4B8C-83A1-F6EECF244321}">
                <p14:modId xmlns:p14="http://schemas.microsoft.com/office/powerpoint/2010/main" val="4255764742"/>
              </p:ext>
            </p:extLst>
          </p:nvPr>
        </p:nvGraphicFramePr>
        <p:xfrm>
          <a:off x="4055416" y="0"/>
          <a:ext cx="7237423"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5204178"/>
      </p:ext>
    </p:extLst>
  </p:cSld>
  <p:clrMapOvr>
    <a:masterClrMapping/>
  </p:clrMapOvr>
  <p:transition spd="slow">
    <p:wip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6BF48-B29E-0AE2-0888-6B90AE858CDE}"/>
              </a:ext>
            </a:extLst>
          </p:cNvPr>
          <p:cNvSpPr>
            <a:spLocks noGrp="1"/>
          </p:cNvSpPr>
          <p:nvPr>
            <p:ph type="title"/>
          </p:nvPr>
        </p:nvSpPr>
        <p:spPr>
          <a:xfrm>
            <a:off x="1243173" y="135312"/>
            <a:ext cx="10142854" cy="1200329"/>
          </a:xfrm>
        </p:spPr>
        <p:txBody>
          <a:bodyPr/>
          <a:lstStyle/>
          <a:p>
            <a:r>
              <a:rPr lang="en-US" b="1" u="sng" dirty="0"/>
              <a:t>Outcome of Manifestation Determination</a:t>
            </a:r>
          </a:p>
        </p:txBody>
      </p:sp>
      <p:sp>
        <p:nvSpPr>
          <p:cNvPr id="4" name="Content Placeholder 3">
            <a:extLst>
              <a:ext uri="{FF2B5EF4-FFF2-40B4-BE49-F238E27FC236}">
                <a16:creationId xmlns:a16="http://schemas.microsoft.com/office/drawing/2014/main" id="{8B4D118D-2F39-1378-EFE1-45ABFFC78A8C}"/>
              </a:ext>
            </a:extLst>
          </p:cNvPr>
          <p:cNvSpPr>
            <a:spLocks noGrp="1"/>
          </p:cNvSpPr>
          <p:nvPr>
            <p:ph sz="half" idx="1"/>
          </p:nvPr>
        </p:nvSpPr>
        <p:spPr>
          <a:xfrm>
            <a:off x="1458050" y="1129341"/>
            <a:ext cx="4856550" cy="3719245"/>
          </a:xfrm>
        </p:spPr>
        <p:txBody>
          <a:bodyPr>
            <a:normAutofit lnSpcReduction="10000"/>
          </a:bodyPr>
          <a:lstStyle/>
          <a:p>
            <a:pPr marL="0" indent="0">
              <a:buNone/>
            </a:pPr>
            <a:r>
              <a:rPr lang="en-US" sz="3200" u="sng" dirty="0"/>
              <a:t>Yes, conduct was a manifestation of the student’s disability</a:t>
            </a:r>
          </a:p>
          <a:p>
            <a:r>
              <a:rPr lang="en-US" sz="2400" dirty="0"/>
              <a:t>Student’s placement can only be modified by IEP team process</a:t>
            </a:r>
          </a:p>
          <a:p>
            <a:r>
              <a:rPr lang="en-US" sz="2400" dirty="0"/>
              <a:t>If IEP is not being followed, district must remedy</a:t>
            </a:r>
          </a:p>
        </p:txBody>
      </p:sp>
      <p:sp>
        <p:nvSpPr>
          <p:cNvPr id="5" name="Content Placeholder 4">
            <a:extLst>
              <a:ext uri="{FF2B5EF4-FFF2-40B4-BE49-F238E27FC236}">
                <a16:creationId xmlns:a16="http://schemas.microsoft.com/office/drawing/2014/main" id="{8AD05B1C-0ED8-94B4-89A3-D2F8091D0FFE}"/>
              </a:ext>
            </a:extLst>
          </p:cNvPr>
          <p:cNvSpPr>
            <a:spLocks noGrp="1"/>
          </p:cNvSpPr>
          <p:nvPr>
            <p:ph sz="half" idx="2"/>
          </p:nvPr>
        </p:nvSpPr>
        <p:spPr>
          <a:xfrm>
            <a:off x="6719299" y="1571947"/>
            <a:ext cx="5393931" cy="2834034"/>
          </a:xfrm>
        </p:spPr>
        <p:txBody>
          <a:bodyPr>
            <a:normAutofit lnSpcReduction="10000"/>
          </a:bodyPr>
          <a:lstStyle/>
          <a:p>
            <a:pPr marL="0" indent="0">
              <a:buNone/>
            </a:pPr>
            <a:r>
              <a:rPr lang="en-US" sz="3200" u="sng" dirty="0"/>
              <a:t>No, conduct was not a manifestation of the student’s disability</a:t>
            </a:r>
          </a:p>
          <a:p>
            <a:r>
              <a:rPr lang="en-US" sz="2400" dirty="0"/>
              <a:t>Student may be disciplined the same as a non-disabled student but must receive FAPE services</a:t>
            </a:r>
          </a:p>
          <a:p>
            <a:endParaRPr lang="en-US" dirty="0"/>
          </a:p>
        </p:txBody>
      </p:sp>
      <p:sp>
        <p:nvSpPr>
          <p:cNvPr id="6" name="TextBox 5">
            <a:extLst>
              <a:ext uri="{FF2B5EF4-FFF2-40B4-BE49-F238E27FC236}">
                <a16:creationId xmlns:a16="http://schemas.microsoft.com/office/drawing/2014/main" id="{BDBF614E-6F5D-8A63-4E84-8110A83A2901}"/>
              </a:ext>
            </a:extLst>
          </p:cNvPr>
          <p:cNvSpPr txBox="1"/>
          <p:nvPr/>
        </p:nvSpPr>
        <p:spPr>
          <a:xfrm>
            <a:off x="1437547" y="4558336"/>
            <a:ext cx="10369721" cy="2062103"/>
          </a:xfrm>
          <a:prstGeom prst="rect">
            <a:avLst/>
          </a:prstGeom>
          <a:noFill/>
        </p:spPr>
        <p:txBody>
          <a:bodyPr wrap="square" rtlCol="0">
            <a:spAutoFit/>
          </a:bodyPr>
          <a:lstStyle/>
          <a:p>
            <a:pPr algn="ctr"/>
            <a:r>
              <a:rPr lang="en-US" sz="3200" b="1" i="1" dirty="0"/>
              <a:t>Special Education students are NOT exempt from Safe Schools Act or from mandatory expulsion set forth in state code, even if deemed a manifestation of the student’s disability</a:t>
            </a:r>
          </a:p>
        </p:txBody>
      </p:sp>
    </p:spTree>
    <p:extLst>
      <p:ext uri="{BB962C8B-B14F-4D97-AF65-F5344CB8AC3E}">
        <p14:creationId xmlns:p14="http://schemas.microsoft.com/office/powerpoint/2010/main" val="2418067933"/>
      </p:ext>
    </p:extLst>
  </p:cSld>
  <p:clrMapOvr>
    <a:masterClrMapping/>
  </p:clrMapOvr>
  <p:transition spd="slow">
    <p:wip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E5252-C7B9-0F1A-2467-BF171AEA0C51}"/>
              </a:ext>
            </a:extLst>
          </p:cNvPr>
          <p:cNvSpPr>
            <a:spLocks noGrp="1"/>
          </p:cNvSpPr>
          <p:nvPr>
            <p:ph type="title"/>
          </p:nvPr>
        </p:nvSpPr>
        <p:spPr>
          <a:xfrm>
            <a:off x="1607601" y="76202"/>
            <a:ext cx="10018713" cy="1752599"/>
          </a:xfrm>
        </p:spPr>
        <p:txBody>
          <a:bodyPr>
            <a:normAutofit/>
          </a:bodyPr>
          <a:lstStyle/>
          <a:p>
            <a:r>
              <a:rPr lang="en-US" sz="8800" b="1" i="1" dirty="0"/>
              <a:t>THANK YOU</a:t>
            </a:r>
          </a:p>
        </p:txBody>
      </p:sp>
      <p:sp>
        <p:nvSpPr>
          <p:cNvPr id="3" name="Content Placeholder 2">
            <a:extLst>
              <a:ext uri="{FF2B5EF4-FFF2-40B4-BE49-F238E27FC236}">
                <a16:creationId xmlns:a16="http://schemas.microsoft.com/office/drawing/2014/main" id="{4861D6E7-1CF0-A5F5-9B9C-6E38CCA4A7B0}"/>
              </a:ext>
            </a:extLst>
          </p:cNvPr>
          <p:cNvSpPr>
            <a:spLocks noGrp="1"/>
          </p:cNvSpPr>
          <p:nvPr>
            <p:ph sz="half" idx="1"/>
          </p:nvPr>
        </p:nvSpPr>
        <p:spPr>
          <a:xfrm>
            <a:off x="1261871" y="1828801"/>
            <a:ext cx="8986309" cy="1325562"/>
          </a:xfrm>
        </p:spPr>
        <p:txBody>
          <a:bodyPr>
            <a:normAutofit fontScale="25000" lnSpcReduction="20000"/>
          </a:bodyPr>
          <a:lstStyle/>
          <a:p>
            <a:pPr marL="0" indent="0">
              <a:buNone/>
            </a:pPr>
            <a:r>
              <a:rPr lang="en-US" sz="24000" dirty="0"/>
              <a:t>www.EducationWV.org</a:t>
            </a:r>
          </a:p>
        </p:txBody>
      </p:sp>
      <p:sp>
        <p:nvSpPr>
          <p:cNvPr id="4" name="Content Placeholder 3">
            <a:extLst>
              <a:ext uri="{FF2B5EF4-FFF2-40B4-BE49-F238E27FC236}">
                <a16:creationId xmlns:a16="http://schemas.microsoft.com/office/drawing/2014/main" id="{23A6FFCC-4B4A-6C79-0A20-45FAF5FC1236}"/>
              </a:ext>
            </a:extLst>
          </p:cNvPr>
          <p:cNvSpPr>
            <a:spLocks noGrp="1"/>
          </p:cNvSpPr>
          <p:nvPr>
            <p:ph sz="half" idx="2"/>
          </p:nvPr>
        </p:nvSpPr>
        <p:spPr>
          <a:xfrm>
            <a:off x="1828800" y="3630409"/>
            <a:ext cx="5710686" cy="2366543"/>
          </a:xfrm>
        </p:spPr>
        <p:txBody>
          <a:bodyPr>
            <a:normAutofit fontScale="25000" lnSpcReduction="20000"/>
          </a:bodyPr>
          <a:lstStyle/>
          <a:p>
            <a:pPr marL="0" indent="0">
              <a:buNone/>
            </a:pPr>
            <a:r>
              <a:rPr lang="en-US" sz="19200" b="1" u="sng" dirty="0"/>
              <a:t>Survey</a:t>
            </a:r>
          </a:p>
          <a:p>
            <a:pPr marL="0" indent="0">
              <a:buNone/>
            </a:pPr>
            <a:r>
              <a:rPr lang="en-US" sz="19200" dirty="0"/>
              <a:t>Text “Connect” to48744 </a:t>
            </a:r>
          </a:p>
          <a:p>
            <a:pPr marL="0" indent="0">
              <a:buNone/>
            </a:pPr>
            <a:r>
              <a:rPr lang="en-US" sz="19200" dirty="0"/>
              <a:t>Or scan QR Code </a:t>
            </a:r>
            <a:r>
              <a:rPr lang="en-US" sz="19200" dirty="0">
                <a:sym typeface="Wingdings" panose="05000000000000000000" pitchFamily="2" charset="2"/>
              </a:rPr>
              <a:t></a:t>
            </a:r>
            <a:endParaRPr lang="en-US" sz="19200" dirty="0"/>
          </a:p>
          <a:p>
            <a:endParaRPr lang="en-US" dirty="0"/>
          </a:p>
        </p:txBody>
      </p:sp>
      <p:pic>
        <p:nvPicPr>
          <p:cNvPr id="5" name="Picture 4">
            <a:extLst>
              <a:ext uri="{FF2B5EF4-FFF2-40B4-BE49-F238E27FC236}">
                <a16:creationId xmlns:a16="http://schemas.microsoft.com/office/drawing/2014/main" id="{A6FECCE7-96EC-9C34-38B9-4C3E2947CC37}"/>
              </a:ext>
            </a:extLst>
          </p:cNvPr>
          <p:cNvPicPr>
            <a:picLocks noChangeAspect="1"/>
          </p:cNvPicPr>
          <p:nvPr/>
        </p:nvPicPr>
        <p:blipFill>
          <a:blip r:embed="rId2"/>
          <a:stretch>
            <a:fillRect/>
          </a:stretch>
        </p:blipFill>
        <p:spPr>
          <a:xfrm>
            <a:off x="7621679" y="3087582"/>
            <a:ext cx="3709820" cy="3452196"/>
          </a:xfrm>
          <a:prstGeom prst="rect">
            <a:avLst/>
          </a:prstGeom>
        </p:spPr>
      </p:pic>
    </p:spTree>
    <p:extLst>
      <p:ext uri="{BB962C8B-B14F-4D97-AF65-F5344CB8AC3E}">
        <p14:creationId xmlns:p14="http://schemas.microsoft.com/office/powerpoint/2010/main" val="3116043890"/>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DB2A5-F5A0-DBD6-61B3-C75024416971}"/>
              </a:ext>
            </a:extLst>
          </p:cNvPr>
          <p:cNvSpPr>
            <a:spLocks noGrp="1"/>
          </p:cNvSpPr>
          <p:nvPr>
            <p:ph type="title"/>
          </p:nvPr>
        </p:nvSpPr>
        <p:spPr>
          <a:xfrm>
            <a:off x="965198" y="643466"/>
            <a:ext cx="3092718" cy="5528734"/>
          </a:xfrm>
          <a:noFill/>
        </p:spPr>
        <p:txBody>
          <a:bodyPr anchor="t">
            <a:normAutofit/>
          </a:bodyPr>
          <a:lstStyle/>
          <a:p>
            <a:br>
              <a:rPr lang="en-US" sz="4800" dirty="0">
                <a:solidFill>
                  <a:schemeClr val="tx1"/>
                </a:solidFill>
              </a:rPr>
            </a:br>
            <a:br>
              <a:rPr lang="en-US" sz="4800" dirty="0">
                <a:solidFill>
                  <a:schemeClr val="tx1"/>
                </a:solidFill>
              </a:rPr>
            </a:br>
            <a:r>
              <a:rPr lang="en-US" sz="4800" dirty="0">
                <a:solidFill>
                  <a:schemeClr val="tx1"/>
                </a:solidFill>
              </a:rPr>
              <a:t>The excluded student…</a:t>
            </a:r>
          </a:p>
        </p:txBody>
      </p:sp>
      <p:sp>
        <p:nvSpPr>
          <p:cNvPr id="3" name="Content Placeholder 2">
            <a:extLst>
              <a:ext uri="{FF2B5EF4-FFF2-40B4-BE49-F238E27FC236}">
                <a16:creationId xmlns:a16="http://schemas.microsoft.com/office/drawing/2014/main" id="{DF0AEF94-C93E-1615-DC5E-C2AAA703757F}"/>
              </a:ext>
            </a:extLst>
          </p:cNvPr>
          <p:cNvSpPr>
            <a:spLocks noGrp="1"/>
          </p:cNvSpPr>
          <p:nvPr>
            <p:ph idx="1"/>
          </p:nvPr>
        </p:nvSpPr>
        <p:spPr>
          <a:xfrm>
            <a:off x="3838755" y="410817"/>
            <a:ext cx="7388047" cy="6179763"/>
          </a:xfrm>
        </p:spPr>
        <p:txBody>
          <a:bodyPr vert="horz" lIns="91440" tIns="45720" rIns="91440" bIns="45720" rtlCol="0" anchor="t">
            <a:normAutofit/>
          </a:bodyPr>
          <a:lstStyle/>
          <a:p>
            <a:r>
              <a:rPr lang="en-US" sz="2400" dirty="0"/>
              <a:t>When a student is excluded </a:t>
            </a:r>
            <a:r>
              <a:rPr lang="en-US" sz="2400" b="1" i="1" dirty="0"/>
              <a:t>two times in one semester</a:t>
            </a:r>
            <a:r>
              <a:rPr lang="en-US" sz="2400" dirty="0"/>
              <a:t>, and after exhausting </a:t>
            </a:r>
            <a:r>
              <a:rPr lang="en-US" sz="2400" b="1" i="1" dirty="0"/>
              <a:t>all reasonable methods of classroom discipline </a:t>
            </a:r>
            <a:r>
              <a:rPr lang="en-US" sz="2400" dirty="0"/>
              <a:t>provided in the school discipline plan, the student may be readmitted only after:</a:t>
            </a:r>
          </a:p>
          <a:p>
            <a:endParaRPr lang="en-US" sz="900" dirty="0"/>
          </a:p>
          <a:p>
            <a:pPr marL="731520" lvl="1" indent="-457200">
              <a:buFont typeface="+mj-lt"/>
              <a:buAutoNum type="arabicPeriod"/>
            </a:pPr>
            <a:r>
              <a:rPr lang="en-US" sz="2400" dirty="0"/>
              <a:t>Principal, teacher, </a:t>
            </a:r>
            <a:r>
              <a:rPr lang="en-US" sz="2400" b="1" u="sng" dirty="0"/>
              <a:t>school counselor, or social worker,</a:t>
            </a:r>
            <a:r>
              <a:rPr lang="en-US" sz="2400" dirty="0"/>
              <a:t> and, </a:t>
            </a:r>
            <a:r>
              <a:rPr lang="en-US" sz="2400" i="1" dirty="0"/>
              <a:t>if possible</a:t>
            </a:r>
            <a:r>
              <a:rPr lang="en-US" sz="2400" dirty="0"/>
              <a:t>, the parent(s)/guardian(s) have held a conference to discuss the student's behavior </a:t>
            </a:r>
          </a:p>
          <a:p>
            <a:pPr marL="731520" lvl="1" indent="-457200">
              <a:buFont typeface="+mj-lt"/>
              <a:buAutoNum type="arabicPeriod"/>
            </a:pPr>
            <a:r>
              <a:rPr lang="en-US" sz="2400" b="1" u="sng" dirty="0"/>
              <a:t>A social worker, behavior specialist/analyst, psychologist, or other qualified person establishes and implements a behavioral plan </a:t>
            </a:r>
          </a:p>
          <a:p>
            <a:pPr marL="731520" lvl="1" indent="-457200">
              <a:buFont typeface="+mj-lt"/>
              <a:buAutoNum type="arabicPeriod"/>
            </a:pPr>
            <a:r>
              <a:rPr lang="en-US" sz="2400" i="1" dirty="0"/>
              <a:t>Teacher and the principal agree </a:t>
            </a:r>
            <a:r>
              <a:rPr lang="en-US" sz="2400" dirty="0"/>
              <a:t>on a course of discipline for the student</a:t>
            </a:r>
          </a:p>
        </p:txBody>
      </p:sp>
    </p:spTree>
    <p:extLst>
      <p:ext uri="{BB962C8B-B14F-4D97-AF65-F5344CB8AC3E}">
        <p14:creationId xmlns:p14="http://schemas.microsoft.com/office/powerpoint/2010/main" val="280622796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47FF6-9C35-D19A-7D46-E361E7861541}"/>
              </a:ext>
            </a:extLst>
          </p:cNvPr>
          <p:cNvSpPr>
            <a:spLocks noGrp="1"/>
          </p:cNvSpPr>
          <p:nvPr>
            <p:ph type="title"/>
          </p:nvPr>
        </p:nvSpPr>
        <p:spPr>
          <a:xfrm>
            <a:off x="965198" y="643466"/>
            <a:ext cx="3092718" cy="5528734"/>
          </a:xfrm>
          <a:noFill/>
        </p:spPr>
        <p:txBody>
          <a:bodyPr anchor="t">
            <a:normAutofit/>
          </a:bodyPr>
          <a:lstStyle/>
          <a:p>
            <a:br>
              <a:rPr lang="en-US" sz="4800" dirty="0">
                <a:solidFill>
                  <a:schemeClr val="tx1"/>
                </a:solidFill>
              </a:rPr>
            </a:br>
            <a:br>
              <a:rPr lang="en-US" sz="4800" dirty="0">
                <a:solidFill>
                  <a:schemeClr val="tx1"/>
                </a:solidFill>
              </a:rPr>
            </a:br>
            <a:r>
              <a:rPr lang="en-US" sz="4800" dirty="0">
                <a:solidFill>
                  <a:schemeClr val="tx1"/>
                </a:solidFill>
              </a:rPr>
              <a:t>The excluded student…</a:t>
            </a:r>
          </a:p>
        </p:txBody>
      </p:sp>
      <p:sp>
        <p:nvSpPr>
          <p:cNvPr id="3" name="Content Placeholder 2">
            <a:extLst>
              <a:ext uri="{FF2B5EF4-FFF2-40B4-BE49-F238E27FC236}">
                <a16:creationId xmlns:a16="http://schemas.microsoft.com/office/drawing/2014/main" id="{DE241561-9736-5041-F3BD-CE8A488D896D}"/>
              </a:ext>
            </a:extLst>
          </p:cNvPr>
          <p:cNvSpPr>
            <a:spLocks noGrp="1"/>
          </p:cNvSpPr>
          <p:nvPr>
            <p:ph idx="1"/>
          </p:nvPr>
        </p:nvSpPr>
        <p:spPr>
          <a:xfrm>
            <a:off x="3830129" y="177640"/>
            <a:ext cx="7342750" cy="6481952"/>
          </a:xfrm>
        </p:spPr>
        <p:txBody>
          <a:bodyPr vert="horz" lIns="91440" tIns="45720" rIns="91440" bIns="45720" rtlCol="0" anchor="t">
            <a:normAutofit/>
          </a:bodyPr>
          <a:lstStyle/>
          <a:p>
            <a:pPr marL="0" indent="0">
              <a:buNone/>
            </a:pPr>
            <a:r>
              <a:rPr lang="en-US" sz="2400" dirty="0"/>
              <a:t>If the student's disruptive behavior persists, the teacher may request the principal transfer the student to another setting, as feasible. </a:t>
            </a:r>
          </a:p>
          <a:p>
            <a:r>
              <a:rPr lang="en-US" sz="2400" dirty="0"/>
              <a:t>WV Code states: “The Legislature finds that isolating students or placing them in alternative learning centers may be the best setting for chronically disruptive students”</a:t>
            </a:r>
          </a:p>
          <a:p>
            <a:r>
              <a:rPr lang="en-US" sz="2400" b="1" u="sng" dirty="0"/>
              <a:t>County boards are asked to create more alt learning centers, expand capacity for alt placements, or partner with licensed behavioral health agency</a:t>
            </a:r>
          </a:p>
          <a:p>
            <a:pPr lvl="1"/>
            <a:r>
              <a:rPr lang="en-US" sz="2200" b="1" i="1" dirty="0"/>
              <a:t>Note: NO FUNDING WAS PROVIDED to assist in creating these programs</a:t>
            </a:r>
          </a:p>
          <a:p>
            <a:pPr marL="0" indent="0">
              <a:buNone/>
            </a:pPr>
            <a:endParaRPr lang="en-US" sz="2400" dirty="0"/>
          </a:p>
          <a:p>
            <a:pPr marL="0" indent="0">
              <a:buNone/>
            </a:pPr>
            <a:endParaRPr lang="en-US" sz="2400" dirty="0"/>
          </a:p>
          <a:p>
            <a:endParaRPr lang="en-US" sz="2400" dirty="0"/>
          </a:p>
          <a:p>
            <a:endParaRPr lang="en-US" sz="2400" dirty="0"/>
          </a:p>
        </p:txBody>
      </p:sp>
    </p:spTree>
    <p:extLst>
      <p:ext uri="{BB962C8B-B14F-4D97-AF65-F5344CB8AC3E}">
        <p14:creationId xmlns:p14="http://schemas.microsoft.com/office/powerpoint/2010/main" val="384254010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B220C-E686-1C11-8219-4608880A7404}"/>
              </a:ext>
            </a:extLst>
          </p:cNvPr>
          <p:cNvSpPr>
            <a:spLocks noGrp="1"/>
          </p:cNvSpPr>
          <p:nvPr>
            <p:ph type="title"/>
          </p:nvPr>
        </p:nvSpPr>
        <p:spPr>
          <a:xfrm>
            <a:off x="1600753" y="78083"/>
            <a:ext cx="8983489" cy="836317"/>
          </a:xfrm>
        </p:spPr>
        <p:txBody>
          <a:bodyPr>
            <a:normAutofit/>
          </a:bodyPr>
          <a:lstStyle/>
          <a:p>
            <a:r>
              <a:rPr lang="en-US" b="1" u="sng" dirty="0"/>
              <a:t>Additionally…</a:t>
            </a:r>
          </a:p>
        </p:txBody>
      </p:sp>
      <p:sp>
        <p:nvSpPr>
          <p:cNvPr id="3" name="Content Placeholder 2">
            <a:extLst>
              <a:ext uri="{FF2B5EF4-FFF2-40B4-BE49-F238E27FC236}">
                <a16:creationId xmlns:a16="http://schemas.microsoft.com/office/drawing/2014/main" id="{196167AE-1539-252D-9816-C4CDF4FACA80}"/>
              </a:ext>
            </a:extLst>
          </p:cNvPr>
          <p:cNvSpPr>
            <a:spLocks noGrp="1"/>
          </p:cNvSpPr>
          <p:nvPr>
            <p:ph idx="1"/>
          </p:nvPr>
        </p:nvSpPr>
        <p:spPr>
          <a:xfrm>
            <a:off x="1600753" y="914400"/>
            <a:ext cx="10234689" cy="5615796"/>
          </a:xfrm>
        </p:spPr>
        <p:txBody>
          <a:bodyPr vert="horz" lIns="91440" tIns="45720" rIns="91440" bIns="45720" rtlCol="0">
            <a:noAutofit/>
          </a:bodyPr>
          <a:lstStyle/>
          <a:p>
            <a:r>
              <a:rPr lang="en-US" dirty="0">
                <a:solidFill>
                  <a:schemeClr val="tx1"/>
                </a:solidFill>
              </a:rPr>
              <a:t>The bill clarifies that nothing in it may be applied in a manner contrary to the provisions of IDEA or Section 504 of the Rehabilitation Act of 1973</a:t>
            </a:r>
          </a:p>
          <a:p>
            <a:r>
              <a:rPr lang="en-US" dirty="0">
                <a:solidFill>
                  <a:schemeClr val="tx1"/>
                </a:solidFill>
              </a:rPr>
              <a:t>Each county board is required to ensure that every school implements a tier system discipline policy, </a:t>
            </a:r>
            <a:r>
              <a:rPr lang="en-US" b="1" i="1" dirty="0">
                <a:solidFill>
                  <a:schemeClr val="tx1"/>
                </a:solidFill>
              </a:rPr>
              <a:t>with teacher input</a:t>
            </a:r>
            <a:r>
              <a:rPr lang="en-US" dirty="0">
                <a:solidFill>
                  <a:schemeClr val="tx1"/>
                </a:solidFill>
              </a:rPr>
              <a:t>, to provide a framework for student behaviors and punishments. </a:t>
            </a:r>
          </a:p>
          <a:p>
            <a:r>
              <a:rPr lang="en-US" dirty="0">
                <a:solidFill>
                  <a:schemeClr val="tx1"/>
                </a:solidFill>
              </a:rPr>
              <a:t>The county board policies shall also include an appeal procedure allowing a teacher to appeal to the superintendent if a principal refuses to allow the exclusion of a student from the classroom or if a teacher believes the principal has prematurely ended the exclusion of a student from the classroom.</a:t>
            </a:r>
          </a:p>
          <a:p>
            <a:r>
              <a:rPr lang="en-US" dirty="0">
                <a:solidFill>
                  <a:schemeClr val="tx1"/>
                </a:solidFill>
              </a:rPr>
              <a:t>County boards also are required to provide for the implementation of a preventive discipline program and shall provide in-service training for teachers and principals relating to assertive discipline procedures and conflict resolution.</a:t>
            </a:r>
          </a:p>
        </p:txBody>
      </p:sp>
    </p:spTree>
    <p:extLst>
      <p:ext uri="{BB962C8B-B14F-4D97-AF65-F5344CB8AC3E}">
        <p14:creationId xmlns:p14="http://schemas.microsoft.com/office/powerpoint/2010/main" val="173132355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A6193-AE41-9C3A-44CC-D3F79B47795B}"/>
              </a:ext>
            </a:extLst>
          </p:cNvPr>
          <p:cNvSpPr>
            <a:spLocks noGrp="1"/>
          </p:cNvSpPr>
          <p:nvPr>
            <p:ph type="title"/>
          </p:nvPr>
        </p:nvSpPr>
        <p:spPr>
          <a:xfrm>
            <a:off x="1648213" y="0"/>
            <a:ext cx="10018713" cy="1388853"/>
          </a:xfrm>
        </p:spPr>
        <p:txBody>
          <a:bodyPr>
            <a:normAutofit/>
          </a:bodyPr>
          <a:lstStyle/>
          <a:p>
            <a:r>
              <a:rPr lang="en-US" b="1" dirty="0"/>
              <a:t>For violent K-6 students and students in public pre-K programs </a:t>
            </a:r>
          </a:p>
        </p:txBody>
      </p:sp>
      <p:sp>
        <p:nvSpPr>
          <p:cNvPr id="3" name="Content Placeholder 2">
            <a:extLst>
              <a:ext uri="{FF2B5EF4-FFF2-40B4-BE49-F238E27FC236}">
                <a16:creationId xmlns:a16="http://schemas.microsoft.com/office/drawing/2014/main" id="{6F4580EA-26AA-3322-3491-F6EB667275A4}"/>
              </a:ext>
            </a:extLst>
          </p:cNvPr>
          <p:cNvSpPr>
            <a:spLocks noGrp="1"/>
          </p:cNvSpPr>
          <p:nvPr>
            <p:ph idx="1"/>
          </p:nvPr>
        </p:nvSpPr>
        <p:spPr>
          <a:xfrm>
            <a:off x="1484310" y="1259457"/>
            <a:ext cx="10256241" cy="5149969"/>
          </a:xfrm>
        </p:spPr>
        <p:txBody>
          <a:bodyPr>
            <a:normAutofit/>
          </a:bodyPr>
          <a:lstStyle/>
          <a:p>
            <a:pPr marL="0" indent="0">
              <a:buNone/>
            </a:pPr>
            <a:r>
              <a:rPr lang="en-US" sz="2800" dirty="0"/>
              <a:t>If the teacher determines that the behavior of the student:</a:t>
            </a:r>
          </a:p>
          <a:p>
            <a:pPr lvl="1"/>
            <a:r>
              <a:rPr lang="en-US" sz="2400" dirty="0"/>
              <a:t> is violent, threatening, or intimidating toward staff or peers, or creates an unsafe learning environment or impedes on other students' ability to learn in a safe environment</a:t>
            </a:r>
          </a:p>
          <a:p>
            <a:pPr marL="0" indent="0">
              <a:buNone/>
            </a:pPr>
            <a:r>
              <a:rPr lang="en-US" sz="2800" dirty="0"/>
              <a:t>…the student shall be referred to the school counselor, school social worker, school psychologist, or behavior interventionist who shall conduct a functional behavioral assessment to assess underlying causes of the student’s behavior and create a behavioral plan.</a:t>
            </a:r>
          </a:p>
        </p:txBody>
      </p:sp>
    </p:spTree>
    <p:extLst>
      <p:ext uri="{BB962C8B-B14F-4D97-AF65-F5344CB8AC3E}">
        <p14:creationId xmlns:p14="http://schemas.microsoft.com/office/powerpoint/2010/main" val="101396481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3EBFDD-06AB-46E4-3B17-F9167092F956}"/>
              </a:ext>
            </a:extLst>
          </p:cNvPr>
          <p:cNvSpPr>
            <a:spLocks noGrp="1"/>
          </p:cNvSpPr>
          <p:nvPr>
            <p:ph idx="1"/>
          </p:nvPr>
        </p:nvSpPr>
        <p:spPr>
          <a:xfrm>
            <a:off x="1624182" y="194094"/>
            <a:ext cx="10288898" cy="6469812"/>
          </a:xfrm>
        </p:spPr>
        <p:txBody>
          <a:bodyPr vert="horz" lIns="91440" tIns="45720" rIns="91440" bIns="45720" rtlCol="0" anchor="t">
            <a:noAutofit/>
          </a:bodyPr>
          <a:lstStyle/>
          <a:p>
            <a:r>
              <a:rPr lang="en-US" sz="3200" dirty="0"/>
              <a:t>The behavioral plan shall be followed for two weeks. </a:t>
            </a:r>
          </a:p>
          <a:p>
            <a:pPr lvl="1"/>
            <a:r>
              <a:rPr lang="en-US" sz="2800" dirty="0"/>
              <a:t>After that, a re-evaluation of the student’s behavior shall be conducted and if adequate progress is being made, the behavioral plan shall continue.</a:t>
            </a:r>
          </a:p>
          <a:p>
            <a:r>
              <a:rPr lang="en-US" sz="3200" dirty="0"/>
              <a:t>If the evaluation does not show adequate progress, the team shall determine whether the plan needs to be changed. </a:t>
            </a:r>
          </a:p>
          <a:p>
            <a:r>
              <a:rPr lang="en-US" sz="3200" dirty="0"/>
              <a:t>If, after another period of two weeks, the student still has not shown adequate progress, the student shall be placed in a behavioral intervention program or with a licensed behavioral health agency that the county has created or partnered with.</a:t>
            </a:r>
          </a:p>
        </p:txBody>
      </p:sp>
    </p:spTree>
    <p:extLst>
      <p:ext uri="{BB962C8B-B14F-4D97-AF65-F5344CB8AC3E}">
        <p14:creationId xmlns:p14="http://schemas.microsoft.com/office/powerpoint/2010/main" val="207536563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721</TotalTime>
  <Words>2876</Words>
  <Application>Microsoft Office PowerPoint</Application>
  <PresentationFormat>Widescreen</PresentationFormat>
  <Paragraphs>207</Paragraphs>
  <Slides>42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Arial</vt:lpstr>
      <vt:lpstr>Century Schoolbook</vt:lpstr>
      <vt:lpstr>Corbel</vt:lpstr>
      <vt:lpstr>Google Sans</vt:lpstr>
      <vt:lpstr>Roboto</vt:lpstr>
      <vt:lpstr>Wingdings</vt:lpstr>
      <vt:lpstr>Parallax</vt:lpstr>
      <vt:lpstr>Student Discipline  Catricia Martin, Field Representative Mike Hennessey, Director of Field Services</vt:lpstr>
      <vt:lpstr>Areas Covered:</vt:lpstr>
      <vt:lpstr>Excluding Students from Classroom or School Bus §18A-5-1</vt:lpstr>
      <vt:lpstr>The excluded student…</vt:lpstr>
      <vt:lpstr>  The excluded student…</vt:lpstr>
      <vt:lpstr>  The excluded student…</vt:lpstr>
      <vt:lpstr>Additionally…</vt:lpstr>
      <vt:lpstr>For violent K-6 students and students in public pre-K programs </vt:lpstr>
      <vt:lpstr>PowerPoint Presentation</vt:lpstr>
      <vt:lpstr>If the county board has not established a behavioral intervention program: </vt:lpstr>
      <vt:lpstr>Continued…</vt:lpstr>
      <vt:lpstr>Note:</vt:lpstr>
      <vt:lpstr>Grade 6-12 teachers</vt:lpstr>
      <vt:lpstr>Grade 6-12 teachers</vt:lpstr>
      <vt:lpstr>Grade 6-12 teachers</vt:lpstr>
      <vt:lpstr>Checks and Balances reminder</vt:lpstr>
      <vt:lpstr>https://educationwv.org/advocating-change/new-from-ewv/new-student-discipline-bill</vt:lpstr>
      <vt:lpstr>Suspension and Expulsion Policy 4373</vt:lpstr>
      <vt:lpstr>Principals may suspend students for up to 10 school days any student who: </vt:lpstr>
      <vt:lpstr>PowerPoint Presentation</vt:lpstr>
      <vt:lpstr>Superintendent’s Authority to Lessen Expulsions</vt:lpstr>
      <vt:lpstr>Dangerous Students WV Code 18A-1-1(j)</vt:lpstr>
      <vt:lpstr>PowerPoint Presentation</vt:lpstr>
      <vt:lpstr>Mandated Reporting</vt:lpstr>
      <vt:lpstr>PowerPoint Presentation</vt:lpstr>
      <vt:lpstr>NOTE:  Notifying a person in charge, supervisor, or superior does not exempt you from your mandated reporting. </vt:lpstr>
      <vt:lpstr>PowerPoint Presentation</vt:lpstr>
      <vt:lpstr>Crimes and Punishments</vt:lpstr>
      <vt:lpstr>Crimes and Punishments</vt:lpstr>
      <vt:lpstr>Crimes and Punishments</vt:lpstr>
      <vt:lpstr>Crimes and Punishments</vt:lpstr>
      <vt:lpstr>Crimes and Punishments</vt:lpstr>
      <vt:lpstr>Crimes and Punishments</vt:lpstr>
      <vt:lpstr>PowerPoint Presentation</vt:lpstr>
      <vt:lpstr>Crimes and Punishments</vt:lpstr>
      <vt:lpstr>PowerPoint Presentation</vt:lpstr>
      <vt:lpstr>Special Education Students and Safe Schools</vt:lpstr>
      <vt:lpstr>How are Special Ed students affected differently?</vt:lpstr>
      <vt:lpstr>Manifestation Determination </vt:lpstr>
      <vt:lpstr>What is considered in MD?</vt:lpstr>
      <vt:lpstr>Outcome of Manifestation Determination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VIRGINIA SAFE SCHOOLS LAW</dc:title>
  <dc:creator>Mike Hennessey</dc:creator>
  <cp:lastModifiedBy>Michael Hennessey</cp:lastModifiedBy>
  <cp:revision>169</cp:revision>
  <dcterms:created xsi:type="dcterms:W3CDTF">2023-09-22T12:27:02Z</dcterms:created>
  <dcterms:modified xsi:type="dcterms:W3CDTF">2026-06-17T17:40:17Z</dcterms:modified>
</cp:coreProperties>
</file>