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8" r:id="rId4"/>
  </p:sldMasterIdLst>
  <p:notesMasterIdLst>
    <p:notesMasterId r:id="rId37"/>
  </p:notesMasterIdLst>
  <p:sldIdLst>
    <p:sldId id="256" r:id="rId5"/>
    <p:sldId id="257" r:id="rId6"/>
    <p:sldId id="258" r:id="rId7"/>
    <p:sldId id="259" r:id="rId8"/>
    <p:sldId id="260" r:id="rId9"/>
    <p:sldId id="261" r:id="rId10"/>
    <p:sldId id="262" r:id="rId11"/>
    <p:sldId id="263" r:id="rId12"/>
    <p:sldId id="265" r:id="rId13"/>
    <p:sldId id="266" r:id="rId14"/>
    <p:sldId id="267" r:id="rId15"/>
    <p:sldId id="268" r:id="rId16"/>
    <p:sldId id="272" r:id="rId17"/>
    <p:sldId id="290" r:id="rId18"/>
    <p:sldId id="270" r:id="rId19"/>
    <p:sldId id="271" r:id="rId20"/>
    <p:sldId id="273" r:id="rId21"/>
    <p:sldId id="278" r:id="rId22"/>
    <p:sldId id="279" r:id="rId23"/>
    <p:sldId id="280" r:id="rId24"/>
    <p:sldId id="274" r:id="rId25"/>
    <p:sldId id="281" r:id="rId26"/>
    <p:sldId id="282" r:id="rId27"/>
    <p:sldId id="283" r:id="rId28"/>
    <p:sldId id="284" r:id="rId29"/>
    <p:sldId id="285" r:id="rId30"/>
    <p:sldId id="286" r:id="rId31"/>
    <p:sldId id="287" r:id="rId32"/>
    <p:sldId id="288" r:id="rId33"/>
    <p:sldId id="289" r:id="rId34"/>
    <p:sldId id="275" r:id="rId35"/>
    <p:sldId id="292" r:id="rId36"/>
  </p:sldIdLst>
  <p:sldSz cx="12192000" cy="6858000"/>
  <p:notesSz cx="7077075" cy="84121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0B6"/>
    <a:srgbClr val="099BDD"/>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281583-E596-4DB4-8941-4E7A7351C2E2}" v="67" dt="2021-11-30T20:17:08.1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3" autoAdjust="0"/>
    <p:restoredTop sz="86434" autoAdjust="0"/>
  </p:normalViewPr>
  <p:slideViewPr>
    <p:cSldViewPr snapToGrid="0">
      <p:cViewPr varScale="1">
        <p:scale>
          <a:sx n="63" d="100"/>
          <a:sy n="63" d="100"/>
        </p:scale>
        <p:origin x="52" y="72"/>
      </p:cViewPr>
      <p:guideLst/>
    </p:cSldViewPr>
  </p:slideViewPr>
  <p:outlineViewPr>
    <p:cViewPr>
      <p:scale>
        <a:sx n="33" d="100"/>
        <a:sy n="33" d="100"/>
      </p:scale>
      <p:origin x="0" y="-60004"/>
    </p:cViewPr>
  </p:outlineViewPr>
  <p:notesTextViewPr>
    <p:cViewPr>
      <p:scale>
        <a:sx n="1" d="1"/>
        <a:sy n="1" d="1"/>
      </p:scale>
      <p:origin x="0" y="0"/>
    </p:cViewPr>
  </p:notesTextViewPr>
  <p:notesViewPr>
    <p:cSldViewPr snapToGrid="0">
      <p:cViewPr varScale="1">
        <p:scale>
          <a:sx n="48" d="100"/>
          <a:sy n="48" d="100"/>
        </p:scale>
        <p:origin x="2728" y="3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412" cy="421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9063" y="0"/>
            <a:ext cx="3066412" cy="421900"/>
          </a:xfrm>
          <a:prstGeom prst="rect">
            <a:avLst/>
          </a:prstGeom>
        </p:spPr>
        <p:txBody>
          <a:bodyPr vert="horz" lIns="91440" tIns="45720" rIns="91440" bIns="45720" rtlCol="0"/>
          <a:lstStyle>
            <a:lvl1pPr algn="r">
              <a:defRPr sz="1200"/>
            </a:lvl1pPr>
          </a:lstStyle>
          <a:p>
            <a:fld id="{88368D05-A1BE-4782-B801-23EBAD7919B4}" type="datetimeFigureOut">
              <a:rPr lang="en-US" smtClean="0"/>
              <a:t>10/21/2025</a:t>
            </a:fld>
            <a:endParaRPr lang="en-US"/>
          </a:p>
        </p:txBody>
      </p:sp>
      <p:sp>
        <p:nvSpPr>
          <p:cNvPr id="4" name="Slide Image Placeholder 3"/>
          <p:cNvSpPr>
            <a:spLocks noGrp="1" noRot="1" noChangeAspect="1"/>
          </p:cNvSpPr>
          <p:nvPr>
            <p:ph type="sldImg" idx="2"/>
          </p:nvPr>
        </p:nvSpPr>
        <p:spPr>
          <a:xfrm>
            <a:off x="1016000" y="1052513"/>
            <a:ext cx="5045075" cy="2838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388" y="4048228"/>
            <a:ext cx="5662300" cy="3312056"/>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7990264"/>
            <a:ext cx="3066412" cy="421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9063" y="7990264"/>
            <a:ext cx="3066412" cy="421900"/>
          </a:xfrm>
          <a:prstGeom prst="rect">
            <a:avLst/>
          </a:prstGeom>
        </p:spPr>
        <p:txBody>
          <a:bodyPr vert="horz" lIns="91440" tIns="45720" rIns="91440" bIns="45720" rtlCol="0" anchor="b"/>
          <a:lstStyle>
            <a:lvl1pPr algn="r">
              <a:defRPr sz="1200"/>
            </a:lvl1pPr>
          </a:lstStyle>
          <a:p>
            <a:fld id="{5E7F53C1-128F-4895-9F2B-646461AD4EAC}" type="slidenum">
              <a:rPr lang="en-US" smtClean="0"/>
              <a:t>‹#›</a:t>
            </a:fld>
            <a:endParaRPr lang="en-US"/>
          </a:p>
        </p:txBody>
      </p:sp>
    </p:spTree>
    <p:extLst>
      <p:ext uri="{BB962C8B-B14F-4D97-AF65-F5344CB8AC3E}">
        <p14:creationId xmlns:p14="http://schemas.microsoft.com/office/powerpoint/2010/main" val="249955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E7F53C1-128F-4895-9F2B-646461AD4EAC}" type="slidenum">
              <a:rPr lang="en-US" smtClean="0"/>
              <a:t>1</a:t>
            </a:fld>
            <a:endParaRPr lang="en-US"/>
          </a:p>
        </p:txBody>
      </p:sp>
    </p:spTree>
    <p:extLst>
      <p:ext uri="{BB962C8B-B14F-4D97-AF65-F5344CB8AC3E}">
        <p14:creationId xmlns:p14="http://schemas.microsoft.com/office/powerpoint/2010/main" val="1358187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B098AFAB-F683-4139-B840-8D83AA6E0B51}" type="datetime1">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C0AE10-D036-4E63-A207-5920558E3C5E}" type="slidenum">
              <a:rPr lang="en-US" smtClean="0"/>
              <a:t>‹#›</a:t>
            </a:fld>
            <a:endParaRPr lang="en-US"/>
          </a:p>
        </p:txBody>
      </p:sp>
    </p:spTree>
    <p:extLst>
      <p:ext uri="{BB962C8B-B14F-4D97-AF65-F5344CB8AC3E}">
        <p14:creationId xmlns:p14="http://schemas.microsoft.com/office/powerpoint/2010/main" val="618275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152281-AD7A-423F-93EF-0348C5F6FDCF}" type="datetime1">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C0AE10-D036-4E63-A207-5920558E3C5E}" type="slidenum">
              <a:rPr lang="en-US" smtClean="0"/>
              <a:t>‹#›</a:t>
            </a:fld>
            <a:endParaRPr lang="en-US"/>
          </a:p>
        </p:txBody>
      </p:sp>
    </p:spTree>
    <p:extLst>
      <p:ext uri="{BB962C8B-B14F-4D97-AF65-F5344CB8AC3E}">
        <p14:creationId xmlns:p14="http://schemas.microsoft.com/office/powerpoint/2010/main" val="4225593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E7681FF0-2128-4969-833B-8B70071F1C44}" type="datetime1">
              <a:rPr lang="en-US" smtClean="0"/>
              <a:t>10/21/2025</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D9C0AE10-D036-4E63-A207-5920558E3C5E}" type="slidenum">
              <a:rPr lang="en-US" smtClean="0"/>
              <a:t>‹#›</a:t>
            </a:fld>
            <a:endParaRPr lang="en-US"/>
          </a:p>
        </p:txBody>
      </p:sp>
    </p:spTree>
    <p:extLst>
      <p:ext uri="{BB962C8B-B14F-4D97-AF65-F5344CB8AC3E}">
        <p14:creationId xmlns:p14="http://schemas.microsoft.com/office/powerpoint/2010/main" val="4281347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84EB3E91-6434-702A-619F-9E68F9D100E5}"/>
              </a:ext>
            </a:extLst>
          </p:cNvPr>
          <p:cNvSpPr>
            <a:spLocks noGrp="1"/>
          </p:cNvSpPr>
          <p:nvPr>
            <p:ph type="dt" sz="half" idx="10"/>
          </p:nvPr>
        </p:nvSpPr>
        <p:spPr/>
        <p:txBody>
          <a:bodyPr/>
          <a:lstStyle/>
          <a:p>
            <a:fld id="{8C550C51-4ABD-4571-8E8A-32689EFE754D}" type="datetime1">
              <a:rPr lang="en-US" smtClean="0"/>
              <a:t>10/21/2025</a:t>
            </a:fld>
            <a:endParaRPr lang="en-US"/>
          </a:p>
        </p:txBody>
      </p:sp>
      <p:sp>
        <p:nvSpPr>
          <p:cNvPr id="8" name="Footer Placeholder 7">
            <a:extLst>
              <a:ext uri="{FF2B5EF4-FFF2-40B4-BE49-F238E27FC236}">
                <a16:creationId xmlns:a16="http://schemas.microsoft.com/office/drawing/2014/main" id="{2A9CA590-6930-6AD7-393C-D3708EEF33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2C7054-4136-BD10-A501-BA43564F7339}"/>
              </a:ext>
            </a:extLst>
          </p:cNvPr>
          <p:cNvSpPr>
            <a:spLocks noGrp="1"/>
          </p:cNvSpPr>
          <p:nvPr>
            <p:ph type="sldNum" sz="quarter" idx="12"/>
          </p:nvPr>
        </p:nvSpPr>
        <p:spPr/>
        <p:txBody>
          <a:bodyPr/>
          <a:lstStyle/>
          <a:p>
            <a:fld id="{D9C0AE10-D036-4E63-A207-5920558E3C5E}" type="slidenum">
              <a:rPr lang="en-US" smtClean="0"/>
              <a:t>‹#›</a:t>
            </a:fld>
            <a:endParaRPr lang="en-US"/>
          </a:p>
        </p:txBody>
      </p:sp>
      <p:sp>
        <p:nvSpPr>
          <p:cNvPr id="10" name="Title 9">
            <a:extLst>
              <a:ext uri="{FF2B5EF4-FFF2-40B4-BE49-F238E27FC236}">
                <a16:creationId xmlns:a16="http://schemas.microsoft.com/office/drawing/2014/main" id="{A4F2281A-9D44-3132-7E83-87FE22E5F2F8}"/>
              </a:ext>
            </a:extLst>
          </p:cNvPr>
          <p:cNvSpPr>
            <a:spLocks noGrp="1"/>
          </p:cNvSpPr>
          <p:nvPr>
            <p:ph type="title"/>
          </p:nvPr>
        </p:nvSpPr>
        <p:spPr/>
        <p:txBody>
          <a:bodyPr/>
          <a:lstStyle/>
          <a:p>
            <a:r>
              <a:rPr lang="en-US"/>
              <a:t>Click to edit Master title style</a:t>
            </a:r>
          </a:p>
        </p:txBody>
      </p:sp>
      <p:sp>
        <p:nvSpPr>
          <p:cNvPr id="11" name="Rectangle 10">
            <a:extLst>
              <a:ext uri="{FF2B5EF4-FFF2-40B4-BE49-F238E27FC236}">
                <a16:creationId xmlns:a16="http://schemas.microsoft.com/office/drawing/2014/main" id="{08EE059E-ADDC-6872-5D4A-3DBE898F27A6}"/>
              </a:ext>
            </a:extLst>
          </p:cNvPr>
          <p:cNvSpPr/>
          <p:nvPr userDrawn="1"/>
        </p:nvSpPr>
        <p:spPr>
          <a:xfrm>
            <a:off x="65314" y="6422854"/>
            <a:ext cx="1017037" cy="435146"/>
          </a:xfrm>
          <a:prstGeom prst="rect">
            <a:avLst/>
          </a:prstGeom>
          <a:solidFill>
            <a:srgbClr val="0050B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02278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05244BC0-A961-4036-B439-BB753FA42E58}" type="datetime1">
              <a:rPr lang="en-US" smtClean="0"/>
              <a:t>10/21/2025</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9C0AE10-D036-4E63-A207-5920558E3C5E}" type="slidenum">
              <a:rPr lang="en-US" smtClean="0"/>
              <a:t>‹#›</a:t>
            </a:fld>
            <a:endParaRPr lang="en-US"/>
          </a:p>
        </p:txBody>
      </p:sp>
    </p:spTree>
    <p:extLst>
      <p:ext uri="{BB962C8B-B14F-4D97-AF65-F5344CB8AC3E}">
        <p14:creationId xmlns:p14="http://schemas.microsoft.com/office/powerpoint/2010/main" val="328687557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6FA76B-4F60-44EA-AA8D-BFE2930706F1}" type="datetime1">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C0AE10-D036-4E63-A207-5920558E3C5E}" type="slidenum">
              <a:rPr lang="en-US" smtClean="0"/>
              <a:t>‹#›</a:t>
            </a:fld>
            <a:endParaRPr lang="en-US"/>
          </a:p>
        </p:txBody>
      </p:sp>
    </p:spTree>
    <p:extLst>
      <p:ext uri="{BB962C8B-B14F-4D97-AF65-F5344CB8AC3E}">
        <p14:creationId xmlns:p14="http://schemas.microsoft.com/office/powerpoint/2010/main" val="1287168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CA921A-3727-4764-9383-D27A26051870}" type="datetime1">
              <a:rPr lang="en-US" smtClean="0"/>
              <a:t>10/21/2025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C0AE10-D036-4E63-A207-5920558E3C5E}" type="slidenum">
              <a:rPr lang="en-US" smtClean="0"/>
              <a:t>‹#›</a:t>
            </a:fld>
            <a:endParaRPr lang="en-US"/>
          </a:p>
        </p:txBody>
      </p:sp>
    </p:spTree>
    <p:extLst>
      <p:ext uri="{BB962C8B-B14F-4D97-AF65-F5344CB8AC3E}">
        <p14:creationId xmlns:p14="http://schemas.microsoft.com/office/powerpoint/2010/main" val="309092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C8F5FA-B670-4902-A998-63F907A39FA5}" type="datetime1">
              <a:rPr lang="en-US" smtClean="0"/>
              <a:t>10/21/2025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C0AE10-D036-4E63-A207-5920558E3C5E}" type="slidenum">
              <a:rPr lang="en-US" smtClean="0"/>
              <a:t>‹#›</a:t>
            </a:fld>
            <a:endParaRPr lang="en-US"/>
          </a:p>
        </p:txBody>
      </p:sp>
    </p:spTree>
    <p:extLst>
      <p:ext uri="{BB962C8B-B14F-4D97-AF65-F5344CB8AC3E}">
        <p14:creationId xmlns:p14="http://schemas.microsoft.com/office/powerpoint/2010/main" val="2585909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4B4BC2-10CC-4080-ACC9-20B32DB4D0D1}" type="datetime1">
              <a:rPr lang="en-US" smtClean="0"/>
              <a:t>10/21/2025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C0AE10-D036-4E63-A207-5920558E3C5E}" type="slidenum">
              <a:rPr lang="en-US" smtClean="0"/>
              <a:t>‹#›</a:t>
            </a:fld>
            <a:endParaRPr lang="en-US"/>
          </a:p>
        </p:txBody>
      </p:sp>
    </p:spTree>
    <p:extLst>
      <p:ext uri="{BB962C8B-B14F-4D97-AF65-F5344CB8AC3E}">
        <p14:creationId xmlns:p14="http://schemas.microsoft.com/office/powerpoint/2010/main" val="2369920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D4D2AB5-809A-4349-8E5B-D909969252B4}" type="datetime1">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C0AE10-D036-4E63-A207-5920558E3C5E}" type="slidenum">
              <a:rPr lang="en-US" smtClean="0"/>
              <a:t>‹#›</a:t>
            </a:fld>
            <a:endParaRPr lang="en-US"/>
          </a:p>
        </p:txBody>
      </p:sp>
    </p:spTree>
    <p:extLst>
      <p:ext uri="{BB962C8B-B14F-4D97-AF65-F5344CB8AC3E}">
        <p14:creationId xmlns:p14="http://schemas.microsoft.com/office/powerpoint/2010/main" val="424786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8E5F7AE-8ACD-4EBF-AD61-B9757211CCE5}" type="datetime1">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C0AE10-D036-4E63-A207-5920558E3C5E}" type="slidenum">
              <a:rPr lang="en-US" smtClean="0"/>
              <a:t>‹#›</a:t>
            </a:fld>
            <a:endParaRPr lang="en-US"/>
          </a:p>
        </p:txBody>
      </p:sp>
    </p:spTree>
    <p:extLst>
      <p:ext uri="{BB962C8B-B14F-4D97-AF65-F5344CB8AC3E}">
        <p14:creationId xmlns:p14="http://schemas.microsoft.com/office/powerpoint/2010/main" val="1547130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8C550C51-4ABD-4571-8E8A-32689EFE754D}" type="datetime1">
              <a:rPr lang="en-US" smtClean="0"/>
              <a:t>10/21/2025</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D9C0AE10-D036-4E63-A207-5920558E3C5E}" type="slidenum">
              <a:rPr lang="en-US" smtClean="0"/>
              <a:t>‹#›</a:t>
            </a:fld>
            <a:endParaRPr lang="en-US"/>
          </a:p>
        </p:txBody>
      </p:sp>
      <p:pic>
        <p:nvPicPr>
          <p:cNvPr id="9" name="Picture 8"/>
          <p:cNvPicPr>
            <a:picLocks noChangeAspect="1"/>
          </p:cNvPicPr>
          <p:nvPr userDrawn="1"/>
        </p:nvPicPr>
        <p:blipFill rotWithShape="1">
          <a:blip r:embed="rId13">
            <a:extLst>
              <a:ext uri="{28A0092B-C50C-407E-A947-70E740481C1C}">
                <a14:useLocalDpi xmlns:a14="http://schemas.microsoft.com/office/drawing/2010/main" val="0"/>
              </a:ext>
            </a:extLst>
          </a:blip>
          <a:srcRect b="22264"/>
          <a:stretch/>
        </p:blipFill>
        <p:spPr>
          <a:xfrm>
            <a:off x="152065" y="6532372"/>
            <a:ext cx="909480" cy="255607"/>
          </a:xfrm>
          <a:prstGeom prst="rect">
            <a:avLst/>
          </a:prstGeom>
        </p:spPr>
      </p:pic>
    </p:spTree>
    <p:extLst>
      <p:ext uri="{BB962C8B-B14F-4D97-AF65-F5344CB8AC3E}">
        <p14:creationId xmlns:p14="http://schemas.microsoft.com/office/powerpoint/2010/main" val="504943271"/>
      </p:ext>
    </p:extLst>
  </p:cSld>
  <p:clrMap bg1="dk1" tx1="lt1" bg2="dk2" tx2="lt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Faculty Senates</a:t>
            </a:r>
          </a:p>
        </p:txBody>
      </p:sp>
      <p:sp>
        <p:nvSpPr>
          <p:cNvPr id="4" name="Slide Number Placeholder 3"/>
          <p:cNvSpPr>
            <a:spLocks noGrp="1"/>
          </p:cNvSpPr>
          <p:nvPr>
            <p:ph type="sldNum" sz="quarter" idx="12"/>
          </p:nvPr>
        </p:nvSpPr>
        <p:spPr/>
        <p:txBody>
          <a:bodyPr/>
          <a:lstStyle/>
          <a:p>
            <a:fld id="{D9C0AE10-D036-4E63-A207-5920558E3C5E}" type="slidenum">
              <a:rPr lang="en-US" smtClean="0"/>
              <a:t>1</a:t>
            </a:fld>
            <a:endParaRPr lang="en-US"/>
          </a:p>
        </p:txBody>
      </p:sp>
      <p:pic>
        <p:nvPicPr>
          <p:cNvPr id="5" name="Picture 4" descr="A black and white sign with white text&#10;&#10;AI-generated content may be incorrect.">
            <a:extLst>
              <a:ext uri="{FF2B5EF4-FFF2-40B4-BE49-F238E27FC236}">
                <a16:creationId xmlns:a16="http://schemas.microsoft.com/office/drawing/2014/main" id="{1F9F29E8-7CD0-5C98-B637-C3B480E202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4511" y="4920025"/>
            <a:ext cx="4022977" cy="914400"/>
          </a:xfrm>
          <a:prstGeom prst="rect">
            <a:avLst/>
          </a:prstGeom>
        </p:spPr>
      </p:pic>
    </p:spTree>
    <p:extLst>
      <p:ext uri="{BB962C8B-B14F-4D97-AF65-F5344CB8AC3E}">
        <p14:creationId xmlns:p14="http://schemas.microsoft.com/office/powerpoint/2010/main" val="2963451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24" y="284176"/>
            <a:ext cx="10393875" cy="1508760"/>
          </a:xfrm>
        </p:spPr>
        <p:txBody>
          <a:bodyPr>
            <a:normAutofit fontScale="90000"/>
          </a:bodyPr>
          <a:lstStyle/>
          <a:p>
            <a:r>
              <a:rPr lang="en-US" sz="4000" dirty="0"/>
              <a:t>§18-5A-5. </a:t>
            </a:r>
            <a:br>
              <a:rPr lang="en-US" sz="4000" dirty="0"/>
            </a:br>
            <a:r>
              <a:rPr lang="en-US" sz="4000" dirty="0"/>
              <a:t>Public school Faculty Senates established</a:t>
            </a:r>
          </a:p>
        </p:txBody>
      </p:sp>
      <p:sp>
        <p:nvSpPr>
          <p:cNvPr id="3" name="Content Placeholder 2"/>
          <p:cNvSpPr>
            <a:spLocks noGrp="1"/>
          </p:cNvSpPr>
          <p:nvPr>
            <p:ph idx="1"/>
          </p:nvPr>
        </p:nvSpPr>
        <p:spPr>
          <a:xfrm>
            <a:off x="95692" y="2082800"/>
            <a:ext cx="11982893" cy="4520922"/>
          </a:xfrm>
        </p:spPr>
        <p:txBody>
          <a:bodyPr>
            <a:normAutofit/>
          </a:bodyPr>
          <a:lstStyle/>
          <a:p>
            <a:pPr marL="0" lvl="0" indent="0">
              <a:buNone/>
            </a:pPr>
            <a:r>
              <a:rPr lang="en-US" sz="2400" dirty="0"/>
              <a:t>Each Faculty Senate shall:</a:t>
            </a:r>
          </a:p>
          <a:p>
            <a:pPr lvl="0"/>
            <a:r>
              <a:rPr lang="en-US" sz="2400" dirty="0"/>
              <a:t>have an opportunity to make recommendations on the selection of faculty to serve as mentors for beginning teachers under beginning teacher internship programs at the school.</a:t>
            </a:r>
          </a:p>
          <a:p>
            <a:pPr lvl="0"/>
            <a:r>
              <a:rPr lang="en-US" sz="2400" dirty="0"/>
              <a:t>develop a strategic plan to manage the integration of special needs students into the regular classroom at their respective schools and submit the strategic plan to the superintendent of the county board periodically pursuant to guidelines developed by the State Department of Education.</a:t>
            </a:r>
          </a:p>
          <a:p>
            <a:r>
              <a:rPr lang="en-US" sz="2400" dirty="0"/>
              <a:t>encourage the participation of local school improvement councils, parents and the community at large in developing the strategic plan for each school.</a:t>
            </a:r>
          </a:p>
          <a:p>
            <a:r>
              <a:rPr lang="en-US" sz="2400" dirty="0"/>
              <a:t>organize its activities as it considers most effective and efficient based on school size, departmental structure and other relevant factors.</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10</a:t>
            </a:fld>
            <a:endParaRPr lang="en-US"/>
          </a:p>
        </p:txBody>
      </p:sp>
    </p:spTree>
    <p:extLst>
      <p:ext uri="{BB962C8B-B14F-4D97-AF65-F5344CB8AC3E}">
        <p14:creationId xmlns:p14="http://schemas.microsoft.com/office/powerpoint/2010/main" val="2400150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551" y="284176"/>
            <a:ext cx="10344448" cy="1508760"/>
          </a:xfrm>
        </p:spPr>
        <p:txBody>
          <a:bodyPr>
            <a:normAutofit fontScale="90000"/>
          </a:bodyPr>
          <a:lstStyle/>
          <a:p>
            <a:r>
              <a:rPr lang="en-US" sz="4000" dirty="0"/>
              <a:t>§18-5A-5. </a:t>
            </a:r>
            <a:br>
              <a:rPr lang="en-US" sz="4000" dirty="0"/>
            </a:br>
            <a:r>
              <a:rPr lang="en-US" sz="4000" dirty="0"/>
              <a:t>Public school Faculty Senates established</a:t>
            </a:r>
          </a:p>
        </p:txBody>
      </p:sp>
      <p:sp>
        <p:nvSpPr>
          <p:cNvPr id="3" name="Content Placeholder 2"/>
          <p:cNvSpPr>
            <a:spLocks noGrp="1"/>
          </p:cNvSpPr>
          <p:nvPr>
            <p:ph idx="1"/>
          </p:nvPr>
        </p:nvSpPr>
        <p:spPr>
          <a:xfrm>
            <a:off x="298174" y="1888436"/>
            <a:ext cx="11083824" cy="4639956"/>
          </a:xfrm>
        </p:spPr>
        <p:txBody>
          <a:bodyPr>
            <a:normAutofit lnSpcReduction="10000"/>
          </a:bodyPr>
          <a:lstStyle/>
          <a:p>
            <a:pPr marL="0" indent="0">
              <a:buNone/>
            </a:pPr>
            <a:r>
              <a:rPr lang="en-US" sz="2400" b="1" dirty="0"/>
              <a:t>Opportunities and Options </a:t>
            </a:r>
          </a:p>
          <a:p>
            <a:pPr marL="0" indent="0">
              <a:buNone/>
            </a:pPr>
            <a:r>
              <a:rPr lang="en-US" dirty="0"/>
              <a:t>A Faculty Senate may:</a:t>
            </a:r>
          </a:p>
          <a:p>
            <a:pPr lvl="0"/>
            <a:r>
              <a:rPr lang="en-US" dirty="0"/>
              <a:t>establish a process for members to interview or otherwise obtain information regarding applicants for classroom teaching vacancies that will enable the Faculty Senate to submit recommendations regarding employment to the principal**.</a:t>
            </a:r>
          </a:p>
          <a:p>
            <a:pPr lvl="0"/>
            <a:r>
              <a:rPr lang="en-US" dirty="0"/>
              <a:t>nominate teachers for recognition as outstanding teachers under state and local teacher recognition programs and other personnel at the school, including parents, for recognition under other appropriate recognition programs and may establish such programs for operation at the school.</a:t>
            </a:r>
          </a:p>
          <a:p>
            <a:pPr lvl="0"/>
            <a:r>
              <a:rPr lang="en-US" dirty="0"/>
              <a:t>submit recommendations to the principal regarding the assignment scheduling of secretaries, clerks, aides and paraprofessionals at the school.</a:t>
            </a:r>
          </a:p>
          <a:p>
            <a:pPr lvl="0"/>
            <a:r>
              <a:rPr lang="en-US" dirty="0"/>
              <a:t>submit recommendations to the principal regarding establishment of the master curriculum schedule for the next ensuing school year.</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11</a:t>
            </a:fld>
            <a:endParaRPr lang="en-US"/>
          </a:p>
        </p:txBody>
      </p:sp>
    </p:spTree>
    <p:extLst>
      <p:ext uri="{BB962C8B-B14F-4D97-AF65-F5344CB8AC3E}">
        <p14:creationId xmlns:p14="http://schemas.microsoft.com/office/powerpoint/2010/main" val="3621435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86" y="284176"/>
            <a:ext cx="10554513" cy="1508760"/>
          </a:xfrm>
        </p:spPr>
        <p:txBody>
          <a:bodyPr>
            <a:normAutofit fontScale="90000"/>
          </a:bodyPr>
          <a:lstStyle/>
          <a:p>
            <a:r>
              <a:rPr lang="en-US" sz="4000" dirty="0"/>
              <a:t>§18-5A-5. </a:t>
            </a:r>
            <a:br>
              <a:rPr lang="en-US" sz="4000" dirty="0"/>
            </a:br>
            <a:r>
              <a:rPr lang="en-US" sz="4000" dirty="0"/>
              <a:t>Public school Faculty Senates established</a:t>
            </a:r>
          </a:p>
        </p:txBody>
      </p:sp>
      <p:sp>
        <p:nvSpPr>
          <p:cNvPr id="3" name="Content Placeholder 2"/>
          <p:cNvSpPr>
            <a:spLocks noGrp="1"/>
          </p:cNvSpPr>
          <p:nvPr>
            <p:ph idx="1"/>
          </p:nvPr>
        </p:nvSpPr>
        <p:spPr>
          <a:xfrm>
            <a:off x="116958" y="1969041"/>
            <a:ext cx="11325974" cy="4512318"/>
          </a:xfrm>
        </p:spPr>
        <p:txBody>
          <a:bodyPr>
            <a:normAutofit/>
          </a:bodyPr>
          <a:lstStyle/>
          <a:p>
            <a:pPr marL="0" lvl="0" indent="0">
              <a:buNone/>
            </a:pPr>
            <a:r>
              <a:rPr lang="en-US" dirty="0"/>
              <a:t>A Faculty Senate may:</a:t>
            </a:r>
          </a:p>
          <a:p>
            <a:pPr lvl="0"/>
            <a:r>
              <a:rPr lang="en-US" dirty="0"/>
              <a:t>establish a process for the review and comment on sabbatical leave requests submitted by employees at the school pursuant to section eleven, article two of this chapter.</a:t>
            </a:r>
          </a:p>
          <a:p>
            <a:pPr lvl="0"/>
            <a:r>
              <a:rPr lang="en-US" dirty="0"/>
              <a:t>nominate a member for election to the county staff development council pursuant to section eight, article three, chapter eighteen-a of this code.</a:t>
            </a:r>
          </a:p>
          <a:p>
            <a:pPr lvl="0"/>
            <a:r>
              <a:rPr lang="en-US" dirty="0"/>
              <a:t>solicit, accept and expend any grants, gifts, bequests, donations and any other funds made available to the Faculty Senate: Provided, that the Faculty Senate shall select a member who has the duty of maintaining a record of all funds received and expended by the Faculty Senate, which record shall be kept in the school office and is subject to normal auditing procedures.</a:t>
            </a:r>
          </a:p>
          <a:p>
            <a:r>
              <a:rPr lang="en-US" dirty="0"/>
              <a:t>review the evaluation procedure as conducted in their school to ascertain whether the evaluations were conducted in accordance with the system required</a:t>
            </a:r>
          </a:p>
          <a:p>
            <a:pPr lvl="0"/>
            <a:endParaRPr lang="en-US" dirty="0"/>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12</a:t>
            </a:fld>
            <a:endParaRPr lang="en-US"/>
          </a:p>
        </p:txBody>
      </p:sp>
    </p:spTree>
    <p:extLst>
      <p:ext uri="{BB962C8B-B14F-4D97-AF65-F5344CB8AC3E}">
        <p14:creationId xmlns:p14="http://schemas.microsoft.com/office/powerpoint/2010/main" val="3117170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284176"/>
            <a:ext cx="9784080" cy="1508760"/>
          </a:xfrm>
        </p:spPr>
        <p:txBody>
          <a:bodyPr/>
          <a:lstStyle/>
          <a:p>
            <a:r>
              <a:rPr lang="en-US" sz="4000" dirty="0"/>
              <a:t>Faculty Senates are…</a:t>
            </a:r>
          </a:p>
        </p:txBody>
      </p:sp>
      <p:sp>
        <p:nvSpPr>
          <p:cNvPr id="3" name="Content Placeholder 2"/>
          <p:cNvSpPr>
            <a:spLocks noGrp="1"/>
          </p:cNvSpPr>
          <p:nvPr>
            <p:ph idx="1"/>
          </p:nvPr>
        </p:nvSpPr>
        <p:spPr>
          <a:xfrm>
            <a:off x="629920" y="2418080"/>
            <a:ext cx="11281994" cy="3830319"/>
          </a:xfrm>
        </p:spPr>
        <p:txBody>
          <a:bodyPr/>
          <a:lstStyle/>
          <a:p>
            <a:r>
              <a:rPr lang="en-US" sz="3200" dirty="0"/>
              <a:t>Intended to provide educators with meaningful input into the operation of their school.</a:t>
            </a:r>
          </a:p>
          <a:p>
            <a:r>
              <a:rPr lang="en-US" sz="3200" dirty="0"/>
              <a:t>Part of the workday and attendance is mandatory.</a:t>
            </a:r>
          </a:p>
          <a:p>
            <a:r>
              <a:rPr lang="en-US" sz="3200" dirty="0"/>
              <a:t>To be directed and operated by the staff and not the administration. They are not glorified principal’s meetings.</a:t>
            </a:r>
          </a:p>
          <a:p>
            <a:r>
              <a:rPr lang="en-US" sz="3200" dirty="0"/>
              <a:t>Essential to having an effective and well-operated school.</a:t>
            </a:r>
          </a:p>
          <a:p>
            <a:endParaRPr lang="en-US" dirty="0"/>
          </a:p>
          <a:p>
            <a:endParaRPr lang="en-US" dirty="0"/>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13</a:t>
            </a:fld>
            <a:endParaRPr lang="en-US"/>
          </a:p>
        </p:txBody>
      </p:sp>
    </p:spTree>
    <p:extLst>
      <p:ext uri="{BB962C8B-B14F-4D97-AF65-F5344CB8AC3E}">
        <p14:creationId xmlns:p14="http://schemas.microsoft.com/office/powerpoint/2010/main" val="4240336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F679C-F3EC-460B-8C62-E159794FCEC8}"/>
              </a:ext>
            </a:extLst>
          </p:cNvPr>
          <p:cNvSpPr>
            <a:spLocks noGrp="1"/>
          </p:cNvSpPr>
          <p:nvPr>
            <p:ph type="title"/>
          </p:nvPr>
        </p:nvSpPr>
        <p:spPr>
          <a:xfrm>
            <a:off x="1202919" y="284176"/>
            <a:ext cx="9784080" cy="1508760"/>
          </a:xfrm>
        </p:spPr>
        <p:txBody>
          <a:bodyPr/>
          <a:lstStyle/>
          <a:p>
            <a:r>
              <a:rPr lang="en-US" dirty="0"/>
              <a:t>Additionally…</a:t>
            </a:r>
          </a:p>
        </p:txBody>
      </p:sp>
      <p:sp>
        <p:nvSpPr>
          <p:cNvPr id="3" name="Content Placeholder 2">
            <a:extLst>
              <a:ext uri="{FF2B5EF4-FFF2-40B4-BE49-F238E27FC236}">
                <a16:creationId xmlns:a16="http://schemas.microsoft.com/office/drawing/2014/main" id="{5B161D77-725F-4B83-BC31-1D35EF3210A4}"/>
              </a:ext>
            </a:extLst>
          </p:cNvPr>
          <p:cNvSpPr>
            <a:spLocks noGrp="1"/>
          </p:cNvSpPr>
          <p:nvPr>
            <p:ph idx="1"/>
          </p:nvPr>
        </p:nvSpPr>
        <p:spPr>
          <a:xfrm>
            <a:off x="186146" y="2153919"/>
            <a:ext cx="11817626" cy="4419905"/>
          </a:xfrm>
        </p:spPr>
        <p:txBody>
          <a:bodyPr>
            <a:noAutofit/>
          </a:bodyPr>
          <a:lstStyle/>
          <a:p>
            <a:pPr marL="0" indent="0">
              <a:lnSpc>
                <a:spcPct val="100000"/>
              </a:lnSpc>
              <a:buNone/>
            </a:pPr>
            <a:r>
              <a:rPr lang="en-US" sz="2800" dirty="0"/>
              <a:t>§18-5-14. Policies to promote school board effectiveness</a:t>
            </a:r>
          </a:p>
          <a:p>
            <a:pPr marL="457200" indent="-457200">
              <a:lnSpc>
                <a:spcPct val="100000"/>
              </a:lnSpc>
              <a:buAutoNum type="alphaLcParenBoth"/>
            </a:pPr>
            <a:r>
              <a:rPr lang="en-US" sz="2400" dirty="0"/>
              <a:t>No later than January, 2020, each county board shall adopt policies that promote school board effectiveness and may modify the policies as necessary. The policies shall address the following objectives:</a:t>
            </a:r>
          </a:p>
          <a:p>
            <a:pPr marL="685800" lvl="3" indent="0">
              <a:lnSpc>
                <a:spcPct val="100000"/>
              </a:lnSpc>
              <a:buNone/>
            </a:pPr>
            <a:r>
              <a:rPr lang="en-US" sz="2200" dirty="0"/>
              <a:t>(1) Establishing direct links between the county board and its local school improvement councils and between the county board and its faculty senates for the purpose of enabling the county board to receive information, comments and suggestions directly from the councils and faculty senates regarding the broad guidelines for oversight procedures, standards of accountability and planning for future needs as required by this section.</a:t>
            </a:r>
          </a:p>
        </p:txBody>
      </p:sp>
      <p:sp>
        <p:nvSpPr>
          <p:cNvPr id="4" name="Slide Number Placeholder 3">
            <a:extLst>
              <a:ext uri="{FF2B5EF4-FFF2-40B4-BE49-F238E27FC236}">
                <a16:creationId xmlns:a16="http://schemas.microsoft.com/office/drawing/2014/main" id="{2DFAFA15-9DC5-456C-B9BC-8DB446573E78}"/>
              </a:ext>
            </a:extLst>
          </p:cNvPr>
          <p:cNvSpPr>
            <a:spLocks noGrp="1"/>
          </p:cNvSpPr>
          <p:nvPr>
            <p:ph type="sldNum" sz="quarter" idx="12"/>
          </p:nvPr>
        </p:nvSpPr>
        <p:spPr>
          <a:xfrm>
            <a:off x="10658927" y="6422854"/>
            <a:ext cx="946264" cy="365125"/>
          </a:xfrm>
        </p:spPr>
        <p:txBody>
          <a:bodyPr/>
          <a:lstStyle/>
          <a:p>
            <a:fld id="{D9C0AE10-D036-4E63-A207-5920558E3C5E}" type="slidenum">
              <a:rPr lang="en-US" smtClean="0"/>
              <a:t>14</a:t>
            </a:fld>
            <a:endParaRPr lang="en-US"/>
          </a:p>
        </p:txBody>
      </p:sp>
    </p:spTree>
    <p:extLst>
      <p:ext uri="{BB962C8B-B14F-4D97-AF65-F5344CB8AC3E}">
        <p14:creationId xmlns:p14="http://schemas.microsoft.com/office/powerpoint/2010/main" val="148776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5546" y="284176"/>
            <a:ext cx="10171453" cy="1508760"/>
          </a:xfrm>
        </p:spPr>
        <p:txBody>
          <a:bodyPr>
            <a:normAutofit fontScale="90000"/>
          </a:bodyPr>
          <a:lstStyle/>
          <a:p>
            <a:r>
              <a:rPr lang="en-US" sz="4000" dirty="0"/>
              <a:t>§18-5A-5. </a:t>
            </a:r>
            <a:br>
              <a:rPr lang="en-US" sz="4000" dirty="0"/>
            </a:br>
            <a:r>
              <a:rPr lang="en-US" sz="4000" dirty="0"/>
              <a:t>Public school Faculty Senates established</a:t>
            </a:r>
          </a:p>
        </p:txBody>
      </p:sp>
      <p:sp>
        <p:nvSpPr>
          <p:cNvPr id="3" name="Content Placeholder 2"/>
          <p:cNvSpPr>
            <a:spLocks noGrp="1"/>
          </p:cNvSpPr>
          <p:nvPr>
            <p:ph idx="1"/>
          </p:nvPr>
        </p:nvSpPr>
        <p:spPr>
          <a:xfrm>
            <a:off x="327991" y="2052918"/>
            <a:ext cx="11589025" cy="4520906"/>
          </a:xfrm>
        </p:spPr>
        <p:txBody>
          <a:bodyPr>
            <a:normAutofit fontScale="70000" lnSpcReduction="20000"/>
          </a:bodyPr>
          <a:lstStyle/>
          <a:p>
            <a:pPr marL="0" indent="0">
              <a:lnSpc>
                <a:spcPct val="120000"/>
              </a:lnSpc>
              <a:buNone/>
            </a:pPr>
            <a:r>
              <a:rPr lang="en-US" sz="3300" b="1" dirty="0"/>
              <a:t>Participation in the hiring process (18A-4-7a)</a:t>
            </a:r>
            <a:endParaRPr lang="en-US" sz="3300" dirty="0"/>
          </a:p>
          <a:p>
            <a:pPr marL="0" indent="0">
              <a:lnSpc>
                <a:spcPct val="120000"/>
              </a:lnSpc>
              <a:buNone/>
            </a:pPr>
            <a:r>
              <a:rPr lang="en-US" sz="2800" dirty="0"/>
              <a:t>A Faculty Senate may establish a process for members to interview or otherwise obtain information regarding applicants for classroom teaching vacancies that will enable the Faculty Senate to submit recommendations regarding employment to the principal. </a:t>
            </a:r>
          </a:p>
          <a:p>
            <a:pPr>
              <a:lnSpc>
                <a:spcPct val="120000"/>
              </a:lnSpc>
            </a:pPr>
            <a:r>
              <a:rPr lang="en-US" sz="2800" dirty="0"/>
              <a:t>WVBE Policy 5000 – Section 7 outlines the Faculty Senate Recommendation Process</a:t>
            </a:r>
          </a:p>
          <a:p>
            <a:pPr>
              <a:lnSpc>
                <a:spcPct val="120000"/>
              </a:lnSpc>
            </a:pPr>
            <a:r>
              <a:rPr lang="en-US" sz="2800" dirty="0"/>
              <a:t>Participation is not required. If the Faculty Senate chooses to participate, they must use the processes set forth in Policy 5000.</a:t>
            </a:r>
          </a:p>
          <a:p>
            <a:pPr>
              <a:lnSpc>
                <a:spcPct val="120000"/>
              </a:lnSpc>
            </a:pPr>
            <a:r>
              <a:rPr lang="en-US" sz="2800" dirty="0"/>
              <a:t>If a Faculty Senate chooses to participate in the hiring process:</a:t>
            </a:r>
          </a:p>
          <a:p>
            <a:pPr lvl="2">
              <a:lnSpc>
                <a:spcPct val="120000"/>
              </a:lnSpc>
              <a:buFont typeface="Courier New" panose="02070309020205020404" pitchFamily="49" charset="0"/>
              <a:buChar char="o"/>
            </a:pPr>
            <a:r>
              <a:rPr lang="en-US" sz="2600" dirty="0"/>
              <a:t>Be fair and follow the rules</a:t>
            </a:r>
          </a:p>
          <a:p>
            <a:pPr lvl="2">
              <a:lnSpc>
                <a:spcPct val="120000"/>
              </a:lnSpc>
              <a:buFont typeface="Courier New" panose="02070309020205020404" pitchFamily="49" charset="0"/>
              <a:buChar char="o"/>
            </a:pPr>
            <a:r>
              <a:rPr lang="en-US" sz="2600" dirty="0"/>
              <a:t>Be independent</a:t>
            </a:r>
          </a:p>
          <a:p>
            <a:pPr lvl="2">
              <a:lnSpc>
                <a:spcPct val="120000"/>
              </a:lnSpc>
              <a:buFont typeface="Courier New" panose="02070309020205020404" pitchFamily="49" charset="0"/>
              <a:buChar char="o"/>
            </a:pPr>
            <a:r>
              <a:rPr lang="en-US" sz="2600" dirty="0"/>
              <a:t>Treat each candidate the same for each position</a:t>
            </a:r>
          </a:p>
          <a:p>
            <a:pPr lvl="1"/>
            <a:endParaRPr lang="en-US" dirty="0"/>
          </a:p>
          <a:p>
            <a:pPr marL="228600" lvl="1" indent="0">
              <a:buNone/>
            </a:pPr>
            <a:endParaRPr lang="en-US" dirty="0"/>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15</a:t>
            </a:fld>
            <a:endParaRPr lang="en-US"/>
          </a:p>
        </p:txBody>
      </p:sp>
    </p:spTree>
    <p:extLst>
      <p:ext uri="{BB962C8B-B14F-4D97-AF65-F5344CB8AC3E}">
        <p14:creationId xmlns:p14="http://schemas.microsoft.com/office/powerpoint/2010/main" val="2195951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down)">
                                      <p:cBhvr>
                                        <p:cTn id="33" dur="500"/>
                                        <p:tgtEl>
                                          <p:spTgt spid="3">
                                            <p:txEl>
                                              <p:pRg st="6" end="6"/>
                                            </p:txEl>
                                          </p:spTgt>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wipe(down)">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284176"/>
            <a:ext cx="9784080" cy="1508760"/>
          </a:xfrm>
        </p:spPr>
        <p:txBody>
          <a:bodyPr/>
          <a:lstStyle/>
          <a:p>
            <a:r>
              <a:rPr lang="en-US" sz="4000" dirty="0"/>
              <a:t>WVBE Policy 5000 – </a:t>
            </a:r>
            <a:r>
              <a:rPr lang="en-US" sz="4000" cap="none" dirty="0"/>
              <a:t>Hiring</a:t>
            </a:r>
          </a:p>
        </p:txBody>
      </p:sp>
      <p:sp>
        <p:nvSpPr>
          <p:cNvPr id="3" name="Content Placeholder 2"/>
          <p:cNvSpPr>
            <a:spLocks noGrp="1"/>
          </p:cNvSpPr>
          <p:nvPr>
            <p:ph idx="1"/>
          </p:nvPr>
        </p:nvSpPr>
        <p:spPr>
          <a:xfrm>
            <a:off x="180754" y="1889760"/>
            <a:ext cx="11344940" cy="4963082"/>
          </a:xfrm>
        </p:spPr>
        <p:txBody>
          <a:bodyPr>
            <a:normAutofit fontScale="92500" lnSpcReduction="10000"/>
          </a:bodyPr>
          <a:lstStyle/>
          <a:p>
            <a:pPr lvl="0">
              <a:lnSpc>
                <a:spcPct val="110000"/>
              </a:lnSpc>
            </a:pPr>
            <a:r>
              <a:rPr lang="en-US" dirty="0"/>
              <a:t>Two options for participating</a:t>
            </a:r>
          </a:p>
          <a:p>
            <a:pPr lvl="1">
              <a:lnSpc>
                <a:spcPct val="110000"/>
              </a:lnSpc>
            </a:pPr>
            <a:r>
              <a:rPr lang="en-US" b="1" dirty="0"/>
              <a:t>Hiring committee </a:t>
            </a:r>
            <a:r>
              <a:rPr lang="en-US" dirty="0"/>
              <a:t>– Comprised of 3 individuals, which includes chair, elected by the majority of the FS members. Should be based on subject matter taught. </a:t>
            </a:r>
          </a:p>
          <a:p>
            <a:pPr lvl="1">
              <a:lnSpc>
                <a:spcPct val="110000"/>
              </a:lnSpc>
            </a:pPr>
            <a:r>
              <a:rPr lang="en-US" b="1" dirty="0"/>
              <a:t>Single designee </a:t>
            </a:r>
            <a:r>
              <a:rPr lang="en-US" dirty="0"/>
              <a:t>– majority of FS selects a single designee. Can have the option to ask 2 others to assist in reviewing relevant materials or interview (content appropriate)</a:t>
            </a:r>
          </a:p>
          <a:p>
            <a:pPr lvl="0">
              <a:lnSpc>
                <a:spcPct val="110000"/>
              </a:lnSpc>
            </a:pPr>
            <a:r>
              <a:rPr lang="en-US" dirty="0"/>
              <a:t>Only applies to applicants for classroom teaching vacancies </a:t>
            </a:r>
          </a:p>
          <a:p>
            <a:pPr lvl="0">
              <a:lnSpc>
                <a:spcPct val="110000"/>
              </a:lnSpc>
            </a:pPr>
            <a:r>
              <a:rPr lang="en-US" dirty="0"/>
              <a:t>The Faculty Senate submits recommendations regarding employment to the principal. The principal forwards the recommendation to central office.</a:t>
            </a:r>
          </a:p>
          <a:p>
            <a:pPr lvl="0">
              <a:lnSpc>
                <a:spcPct val="110000"/>
              </a:lnSpc>
            </a:pPr>
            <a:r>
              <a:rPr lang="en-US" dirty="0"/>
              <a:t>Joint interviews with the administration are OK but separate deliberations and recommendations should occur</a:t>
            </a:r>
          </a:p>
          <a:p>
            <a:pPr lvl="0">
              <a:lnSpc>
                <a:spcPct val="110000"/>
              </a:lnSpc>
            </a:pPr>
            <a:r>
              <a:rPr lang="en-US" dirty="0"/>
              <a:t>Must complete WVDE training prior to participating</a:t>
            </a:r>
          </a:p>
          <a:p>
            <a:pPr lvl="0">
              <a:lnSpc>
                <a:spcPct val="110000"/>
              </a:lnSpc>
            </a:pPr>
            <a:r>
              <a:rPr lang="en-US" dirty="0"/>
              <a:t>WV Ethics Act applies – prohibited from hiring decisions involving relatives or cohabiting partners</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16</a:t>
            </a:fld>
            <a:endParaRPr lang="en-US"/>
          </a:p>
        </p:txBody>
      </p:sp>
    </p:spTree>
    <p:extLst>
      <p:ext uri="{BB962C8B-B14F-4D97-AF65-F5344CB8AC3E}">
        <p14:creationId xmlns:p14="http://schemas.microsoft.com/office/powerpoint/2010/main" val="3367510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down)">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down)">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wipe(down)">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803188"/>
            <a:ext cx="9784080" cy="630195"/>
          </a:xfrm>
        </p:spPr>
        <p:txBody>
          <a:bodyPr>
            <a:normAutofit fontScale="90000"/>
          </a:bodyPr>
          <a:lstStyle/>
          <a:p>
            <a:r>
              <a:rPr lang="en-US" dirty="0"/>
              <a:t>Further Discussion on Hiring</a:t>
            </a:r>
            <a:br>
              <a:rPr lang="en-US" sz="1000" dirty="0"/>
            </a:br>
            <a:r>
              <a:rPr lang="en-US" sz="2700" b="1" dirty="0"/>
              <a:t>WVBE Policy 5000 – section 6:   Hiring of Classroom Teachers</a:t>
            </a:r>
            <a:br>
              <a:rPr lang="en-US" b="1" dirty="0"/>
            </a:br>
            <a:endParaRPr lang="en-US" dirty="0"/>
          </a:p>
        </p:txBody>
      </p:sp>
      <p:sp>
        <p:nvSpPr>
          <p:cNvPr id="3" name="Content Placeholder 2"/>
          <p:cNvSpPr>
            <a:spLocks noGrp="1"/>
          </p:cNvSpPr>
          <p:nvPr>
            <p:ph idx="1"/>
          </p:nvPr>
        </p:nvSpPr>
        <p:spPr>
          <a:xfrm>
            <a:off x="127591" y="1970061"/>
            <a:ext cx="11870820" cy="5018567"/>
          </a:xfrm>
        </p:spPr>
        <p:txBody>
          <a:bodyPr>
            <a:normAutofit fontScale="55000" lnSpcReduction="20000"/>
          </a:bodyPr>
          <a:lstStyle/>
          <a:p>
            <a:r>
              <a:rPr lang="en-US" sz="3800" dirty="0"/>
              <a:t>A county board of education shall make decisions affecting the filling of vacancies for classroom teachers on the basis of the applicant with the highest qualifications. </a:t>
            </a:r>
          </a:p>
          <a:p>
            <a:r>
              <a:rPr lang="en-US" sz="3800" dirty="0"/>
              <a:t>6.2-  In judging qualifications for the filling of vacancies for classroom teachers, consideration shall be given to each of the following:</a:t>
            </a:r>
          </a:p>
          <a:p>
            <a:pPr lvl="1">
              <a:lnSpc>
                <a:spcPct val="120000"/>
              </a:lnSpc>
            </a:pPr>
            <a:r>
              <a:rPr lang="en-US" sz="3300" dirty="0"/>
              <a:t>A- Appropriate certification, licensure or both;</a:t>
            </a:r>
          </a:p>
          <a:p>
            <a:pPr lvl="1">
              <a:lnSpc>
                <a:spcPct val="120000"/>
              </a:lnSpc>
            </a:pPr>
            <a:r>
              <a:rPr lang="en-US" sz="3300" dirty="0"/>
              <a:t>B- Amount of experience relevant to the position or, in the case of a classroom teaching position, the amount of teaching experience in the required certification area;	</a:t>
            </a:r>
          </a:p>
          <a:p>
            <a:pPr lvl="1">
              <a:lnSpc>
                <a:spcPct val="120000"/>
              </a:lnSpc>
            </a:pPr>
            <a:r>
              <a:rPr lang="en-US" sz="3300" dirty="0"/>
              <a:t>C- The amount of course work, degree level or both in the relevant field and degree level generally;</a:t>
            </a:r>
          </a:p>
          <a:p>
            <a:pPr lvl="1">
              <a:lnSpc>
                <a:spcPct val="120000"/>
              </a:lnSpc>
            </a:pPr>
            <a:r>
              <a:rPr lang="en-US" sz="3300" dirty="0"/>
              <a:t>D- Academic achievement;</a:t>
            </a:r>
          </a:p>
          <a:p>
            <a:pPr lvl="1">
              <a:lnSpc>
                <a:spcPct val="120000"/>
              </a:lnSpc>
            </a:pPr>
            <a:r>
              <a:rPr lang="en-US" sz="3300" dirty="0"/>
              <a:t>E- In the case of a classroom teaching position or the position of principal, certification by the National Board for Professional Teaching Standards;</a:t>
            </a:r>
          </a:p>
          <a:p>
            <a:pPr lvl="1">
              <a:lnSpc>
                <a:spcPct val="120000"/>
              </a:lnSpc>
            </a:pPr>
            <a:r>
              <a:rPr lang="en-US" sz="3300" dirty="0"/>
              <a:t>F- Specialized training relevant to the performance of the duties of the job;</a:t>
            </a:r>
          </a:p>
          <a:p>
            <a:pPr lvl="1">
              <a:lnSpc>
                <a:spcPct val="120000"/>
              </a:lnSpc>
            </a:pPr>
            <a:r>
              <a:rPr lang="en-US" sz="3300" dirty="0"/>
              <a:t>G- Past performance evaluations conducted pursuant to W. Va. Code §18A-2-12 and §18A‑3C-2 or, in the case of a classroom teacher, past evaluations of the applicant’s performance in the teaching profession as a certified educator;</a:t>
            </a:r>
          </a:p>
          <a:p>
            <a:pPr lvl="1">
              <a:lnSpc>
                <a:spcPct val="120000"/>
              </a:lnSpc>
            </a:pPr>
            <a:r>
              <a:rPr lang="en-US" sz="3300" dirty="0"/>
              <a:t>H- Seniority;</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17</a:t>
            </a:fld>
            <a:endParaRPr lang="en-US"/>
          </a:p>
        </p:txBody>
      </p:sp>
    </p:spTree>
    <p:extLst>
      <p:ext uri="{BB962C8B-B14F-4D97-AF65-F5344CB8AC3E}">
        <p14:creationId xmlns:p14="http://schemas.microsoft.com/office/powerpoint/2010/main" val="1225211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ipe(down)">
                                      <p:cBhvr>
                                        <p:cTn id="30" dur="500"/>
                                        <p:tgtEl>
                                          <p:spTgt spid="3">
                                            <p:txEl>
                                              <p:pRg st="7" end="7"/>
                                            </p:txEl>
                                          </p:spTgt>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wipe(down)">
                                      <p:cBhvr>
                                        <p:cTn id="33" dur="500"/>
                                        <p:tgtEl>
                                          <p:spTgt spid="3">
                                            <p:txEl>
                                              <p:pRg st="8" end="8"/>
                                            </p:txEl>
                                          </p:spTgt>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wipe(down)">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803188"/>
            <a:ext cx="9784080" cy="630195"/>
          </a:xfrm>
        </p:spPr>
        <p:txBody>
          <a:bodyPr>
            <a:normAutofit fontScale="90000"/>
          </a:bodyPr>
          <a:lstStyle/>
          <a:p>
            <a:r>
              <a:rPr lang="en-US" dirty="0"/>
              <a:t>Further Discussion on Hiring</a:t>
            </a:r>
            <a:br>
              <a:rPr lang="en-US" sz="1000" dirty="0"/>
            </a:br>
            <a:r>
              <a:rPr lang="en-US" sz="2700" b="1" dirty="0"/>
              <a:t>WVBE Policy 5000 – section 6:   Hiring of Classroom Teachers</a:t>
            </a:r>
            <a:br>
              <a:rPr lang="en-US" b="1" dirty="0"/>
            </a:br>
            <a:endParaRPr lang="en-US" dirty="0"/>
          </a:p>
        </p:txBody>
      </p:sp>
      <p:sp>
        <p:nvSpPr>
          <p:cNvPr id="3" name="Content Placeholder 2"/>
          <p:cNvSpPr>
            <a:spLocks noGrp="1"/>
          </p:cNvSpPr>
          <p:nvPr>
            <p:ph idx="1"/>
          </p:nvPr>
        </p:nvSpPr>
        <p:spPr>
          <a:xfrm>
            <a:off x="321276" y="2011680"/>
            <a:ext cx="11677135" cy="4846320"/>
          </a:xfrm>
        </p:spPr>
        <p:txBody>
          <a:bodyPr>
            <a:normAutofit/>
          </a:bodyPr>
          <a:lstStyle/>
          <a:p>
            <a:r>
              <a:rPr lang="en-US" sz="2400" dirty="0"/>
              <a:t>6.2 -In judging qualifications for the filling of vacancies for classroom teachers, consideration shall be given to each of the following:</a:t>
            </a:r>
            <a:br>
              <a:rPr lang="en-US" sz="2400" dirty="0"/>
            </a:br>
            <a:endParaRPr lang="en-US" sz="2400" dirty="0"/>
          </a:p>
          <a:p>
            <a:pPr lvl="1"/>
            <a:r>
              <a:rPr lang="en-US" sz="2400" dirty="0"/>
              <a:t>I- Other measures or indicators upon which the relative qualifications of the applicant may fairly be judged;</a:t>
            </a:r>
            <a:br>
              <a:rPr lang="en-US" sz="2400" dirty="0"/>
            </a:br>
            <a:endParaRPr lang="en-US" sz="2400" dirty="0"/>
          </a:p>
          <a:p>
            <a:pPr lvl="1"/>
            <a:r>
              <a:rPr lang="en-US" sz="2400" dirty="0"/>
              <a:t>J- The recommendation, if any, of the principal of the school at which the applicant will be performing a majority of his or her duties; and</a:t>
            </a:r>
            <a:br>
              <a:rPr lang="en-US" sz="2400" dirty="0"/>
            </a:br>
            <a:endParaRPr lang="en-US" sz="2400" dirty="0"/>
          </a:p>
          <a:p>
            <a:pPr lvl="1"/>
            <a:r>
              <a:rPr lang="en-US" sz="2400" dirty="0"/>
              <a:t>K- The recommendation, if any, resulting from the process established by the Faculty Senate of the school at which the employee will be performing a majority of his or her duties.</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18</a:t>
            </a:fld>
            <a:endParaRPr lang="en-US"/>
          </a:p>
        </p:txBody>
      </p:sp>
    </p:spTree>
    <p:extLst>
      <p:ext uri="{BB962C8B-B14F-4D97-AF65-F5344CB8AC3E}">
        <p14:creationId xmlns:p14="http://schemas.microsoft.com/office/powerpoint/2010/main" val="3082220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803188"/>
            <a:ext cx="9784080" cy="630195"/>
          </a:xfrm>
        </p:spPr>
        <p:txBody>
          <a:bodyPr>
            <a:normAutofit fontScale="90000"/>
          </a:bodyPr>
          <a:lstStyle/>
          <a:p>
            <a:r>
              <a:rPr lang="en-US" dirty="0"/>
              <a:t>Further Discussion on Hiring</a:t>
            </a:r>
            <a:br>
              <a:rPr lang="en-US" sz="1000" dirty="0"/>
            </a:br>
            <a:r>
              <a:rPr lang="en-US" sz="2700" b="1" dirty="0"/>
              <a:t>WVBE Policy 5000 – section 6:   Hiring of Classroom Teachers</a:t>
            </a:r>
            <a:br>
              <a:rPr lang="en-US" b="1" dirty="0"/>
            </a:br>
            <a:endParaRPr lang="en-US" dirty="0"/>
          </a:p>
        </p:txBody>
      </p:sp>
      <p:sp>
        <p:nvSpPr>
          <p:cNvPr id="3" name="Content Placeholder 2"/>
          <p:cNvSpPr>
            <a:spLocks noGrp="1"/>
          </p:cNvSpPr>
          <p:nvPr>
            <p:ph idx="1"/>
          </p:nvPr>
        </p:nvSpPr>
        <p:spPr>
          <a:xfrm>
            <a:off x="321276" y="2011680"/>
            <a:ext cx="11677135" cy="4846320"/>
          </a:xfrm>
        </p:spPr>
        <p:txBody>
          <a:bodyPr>
            <a:normAutofit/>
          </a:bodyPr>
          <a:lstStyle/>
          <a:p>
            <a:r>
              <a:rPr lang="en-GB" dirty="0"/>
              <a:t>6.3. - </a:t>
            </a:r>
            <a:r>
              <a:rPr lang="en-US" dirty="0"/>
              <a:t>If one or more permanently employed instructional personnel apply for a classroom teaching position and meet the standards set forth in the job posting, each criterion under section 6.2 shall be given equal weight except that the criterion in subdivisions </a:t>
            </a:r>
            <a:r>
              <a:rPr lang="en-US" b="1" dirty="0"/>
              <a:t>6.2.j and 6.2.k shall each be double weighted. This shall apply when the Faculty Senate and the principal do not agree on a recommendation, when either the Faculty Senate or principal forfeit or cannot make a recommendation, or when the superintendent does not concur with the recommendation of the principal and the Faculty Senate. </a:t>
            </a:r>
          </a:p>
          <a:p>
            <a:r>
              <a:rPr lang="en-US" dirty="0"/>
              <a:t>     6.4. - For a classroom teaching position, if the recommendations resulting from the operations of </a:t>
            </a:r>
            <a:r>
              <a:rPr lang="en-US" b="1" u="sng" dirty="0"/>
              <a:t>sections 6.2.j and 6.2.k are for the same applicant, </a:t>
            </a:r>
            <a:r>
              <a:rPr lang="en-US" dirty="0"/>
              <a:t>and the superintendent concurs with that recommendation, then the other provisions of sections 6.2 and 6.3 do not apply and the county board shall appoint that applicant notwithstanding any other provision of this policy to the contrary. </a:t>
            </a:r>
          </a:p>
          <a:p>
            <a:endParaRPr lang="en-US" dirty="0"/>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19</a:t>
            </a:fld>
            <a:endParaRPr lang="en-US"/>
          </a:p>
        </p:txBody>
      </p:sp>
    </p:spTree>
    <p:extLst>
      <p:ext uri="{BB962C8B-B14F-4D97-AF65-F5344CB8AC3E}">
        <p14:creationId xmlns:p14="http://schemas.microsoft.com/office/powerpoint/2010/main" val="3280861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284176"/>
            <a:ext cx="9784080" cy="1508760"/>
          </a:xfrm>
        </p:spPr>
        <p:txBody>
          <a:bodyPr/>
          <a:lstStyle/>
          <a:p>
            <a:r>
              <a:rPr lang="en-US" sz="4000" dirty="0"/>
              <a:t>Faculty Senates</a:t>
            </a:r>
          </a:p>
        </p:txBody>
      </p:sp>
      <p:sp>
        <p:nvSpPr>
          <p:cNvPr id="3" name="Content Placeholder 2"/>
          <p:cNvSpPr>
            <a:spLocks noGrp="1"/>
          </p:cNvSpPr>
          <p:nvPr>
            <p:ph idx="1"/>
          </p:nvPr>
        </p:nvSpPr>
        <p:spPr>
          <a:xfrm>
            <a:off x="371475" y="2428240"/>
            <a:ext cx="11601449" cy="4121718"/>
          </a:xfrm>
        </p:spPr>
        <p:txBody>
          <a:bodyPr>
            <a:normAutofit/>
          </a:bodyPr>
          <a:lstStyle/>
          <a:p>
            <a:pPr>
              <a:lnSpc>
                <a:spcPct val="100000"/>
              </a:lnSpc>
            </a:pPr>
            <a:r>
              <a:rPr lang="en-US" sz="3600" dirty="0"/>
              <a:t>Created in 1990 as result of the 1990 Teachers’ Strike – Senate Bill 1 </a:t>
            </a:r>
          </a:p>
          <a:p>
            <a:pPr>
              <a:lnSpc>
                <a:spcPct val="100000"/>
              </a:lnSpc>
            </a:pPr>
            <a:r>
              <a:rPr lang="en-US" sz="3600" dirty="0"/>
              <a:t>Created to </a:t>
            </a:r>
            <a:r>
              <a:rPr lang="en-US" sz="3600" b="1" u="sng" dirty="0"/>
              <a:t>empower</a:t>
            </a:r>
            <a:r>
              <a:rPr lang="en-US" sz="3600" dirty="0"/>
              <a:t> teachers with more control over the issues affecting their school and to give teachers a voice in the operation of their school</a:t>
            </a:r>
          </a:p>
          <a:p>
            <a:pPr marL="0" indent="0">
              <a:buNone/>
            </a:pPr>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a:t>
            </a:fld>
            <a:endParaRPr lang="en-US"/>
          </a:p>
        </p:txBody>
      </p:sp>
    </p:spTree>
    <p:extLst>
      <p:ext uri="{BB962C8B-B14F-4D97-AF65-F5344CB8AC3E}">
        <p14:creationId xmlns:p14="http://schemas.microsoft.com/office/powerpoint/2010/main" val="2574134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803188"/>
            <a:ext cx="9784080" cy="630195"/>
          </a:xfrm>
        </p:spPr>
        <p:txBody>
          <a:bodyPr>
            <a:normAutofit fontScale="90000"/>
          </a:bodyPr>
          <a:lstStyle/>
          <a:p>
            <a:r>
              <a:rPr lang="en-US" dirty="0"/>
              <a:t>Further Discussion on Hiring</a:t>
            </a:r>
            <a:br>
              <a:rPr lang="en-US" sz="1000" dirty="0"/>
            </a:br>
            <a:r>
              <a:rPr lang="en-US" sz="2700" b="1" dirty="0"/>
              <a:t>WVBE Policy 5000 – section 6:   Hiring of Classroom Teachers</a:t>
            </a:r>
            <a:br>
              <a:rPr lang="en-US" b="1" dirty="0"/>
            </a:br>
            <a:endParaRPr lang="en-US" dirty="0"/>
          </a:p>
        </p:txBody>
      </p:sp>
      <p:sp>
        <p:nvSpPr>
          <p:cNvPr id="3" name="Content Placeholder 2"/>
          <p:cNvSpPr>
            <a:spLocks noGrp="1"/>
          </p:cNvSpPr>
          <p:nvPr>
            <p:ph idx="1"/>
          </p:nvPr>
        </p:nvSpPr>
        <p:spPr>
          <a:xfrm>
            <a:off x="321276" y="2133600"/>
            <a:ext cx="11677135" cy="4724400"/>
          </a:xfrm>
        </p:spPr>
        <p:txBody>
          <a:bodyPr>
            <a:normAutofit/>
          </a:bodyPr>
          <a:lstStyle/>
          <a:p>
            <a:pPr>
              <a:lnSpc>
                <a:spcPct val="100000"/>
              </a:lnSpc>
            </a:pPr>
            <a:r>
              <a:rPr lang="en-GB" sz="2400" dirty="0"/>
              <a:t>6.5. </a:t>
            </a:r>
            <a:r>
              <a:rPr lang="en-US" sz="2400" dirty="0"/>
              <a:t>Recommendations made pursuant to sections 6.2.j and 6.2.k shall be made based on a determination as to which of the applicants is the highest qualified for the position.  When making recommendations, principals and Faculty Senates shall consider each criterion listed in sections 6.2.a. through 6.2.i. Neither principals nor Faculty Senates are required to assign any amount of weight to any factor. Principals and Faculty Senate chairs or single designees shall complete the applicable hiring recommendation forms and shall submit a completed form as documentation of the recommendation. Other than the recommendation form, no other matrix or documentation of the selection shall be required. </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20</a:t>
            </a:fld>
            <a:endParaRPr lang="en-US"/>
          </a:p>
        </p:txBody>
      </p:sp>
    </p:spTree>
    <p:extLst>
      <p:ext uri="{BB962C8B-B14F-4D97-AF65-F5344CB8AC3E}">
        <p14:creationId xmlns:p14="http://schemas.microsoft.com/office/powerpoint/2010/main" val="314540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652422" cy="1508760"/>
          </a:xfrm>
        </p:spPr>
        <p:txBody>
          <a:bodyPr>
            <a:normAutofit/>
          </a:bodyPr>
          <a:lstStyle/>
          <a:p>
            <a:r>
              <a:rPr lang="en-US" dirty="0"/>
              <a:t>Further Discussion on Hiring</a:t>
            </a:r>
            <a:br>
              <a:rPr lang="en-US" sz="1200" dirty="0"/>
            </a:br>
            <a:r>
              <a:rPr lang="en-US" sz="2400" b="1" dirty="0"/>
              <a:t>WVBE Policy 5000 – section 7:   Faculty Senate Recommendation Process</a:t>
            </a:r>
            <a:endParaRPr lang="en-US" dirty="0"/>
          </a:p>
        </p:txBody>
      </p:sp>
      <p:sp>
        <p:nvSpPr>
          <p:cNvPr id="3" name="Content Placeholder 2"/>
          <p:cNvSpPr>
            <a:spLocks noGrp="1"/>
          </p:cNvSpPr>
          <p:nvPr>
            <p:ph idx="1"/>
          </p:nvPr>
        </p:nvSpPr>
        <p:spPr>
          <a:xfrm>
            <a:off x="494270" y="2113280"/>
            <a:ext cx="10492729" cy="4104640"/>
          </a:xfrm>
        </p:spPr>
        <p:txBody>
          <a:bodyPr/>
          <a:lstStyle/>
          <a:p>
            <a:pPr>
              <a:lnSpc>
                <a:spcPct val="100000"/>
              </a:lnSpc>
            </a:pPr>
            <a:r>
              <a:rPr lang="en-GB" sz="2400" dirty="0"/>
              <a:t>At the conclusion of each school semester, a Faculty Senate may vote to change its adopted process for the next ensuing semester.  Additionally, if a Faculty Senate desires to make hiring recommendations over the summer break, it may use the process then in place, if any, or it may vote to adopt a different process to be used only during the summer break. </a:t>
            </a:r>
          </a:p>
          <a:p>
            <a:pPr>
              <a:lnSpc>
                <a:spcPct val="100000"/>
              </a:lnSpc>
            </a:pPr>
            <a:r>
              <a:rPr lang="en-GB" sz="2400" dirty="0"/>
              <a:t>Nothing herein shall be construed to require a Faculty Senate to participate in the recommendation process; however, failure to participate as provided in Section 7 will cause the right of the Faculty Senate to make employment recommendations to be forfeited.  </a:t>
            </a:r>
            <a:endParaRPr lang="en-US" sz="2400" dirty="0"/>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21</a:t>
            </a:fld>
            <a:endParaRPr lang="en-US"/>
          </a:p>
        </p:txBody>
      </p:sp>
    </p:spTree>
    <p:extLst>
      <p:ext uri="{BB962C8B-B14F-4D97-AF65-F5344CB8AC3E}">
        <p14:creationId xmlns:p14="http://schemas.microsoft.com/office/powerpoint/2010/main" val="3945804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652422" cy="1508760"/>
          </a:xfrm>
        </p:spPr>
        <p:txBody>
          <a:bodyPr>
            <a:normAutofit/>
          </a:bodyPr>
          <a:lstStyle/>
          <a:p>
            <a:r>
              <a:rPr lang="en-US" dirty="0"/>
              <a:t>Further Discussion on Hiring</a:t>
            </a:r>
            <a:br>
              <a:rPr lang="en-US" sz="1200" dirty="0"/>
            </a:br>
            <a:r>
              <a:rPr lang="en-US" sz="2400" b="1" dirty="0"/>
              <a:t>WVBE Policy 5000 – section 7:   Faculty Senate Recommendation Process</a:t>
            </a:r>
            <a:endParaRPr lang="en-US" dirty="0"/>
          </a:p>
        </p:txBody>
      </p:sp>
      <p:sp>
        <p:nvSpPr>
          <p:cNvPr id="3" name="Content Placeholder 2"/>
          <p:cNvSpPr>
            <a:spLocks noGrp="1"/>
          </p:cNvSpPr>
          <p:nvPr>
            <p:ph idx="1"/>
          </p:nvPr>
        </p:nvSpPr>
        <p:spPr>
          <a:xfrm>
            <a:off x="105102" y="2013999"/>
            <a:ext cx="12086897" cy="4746260"/>
          </a:xfrm>
        </p:spPr>
        <p:txBody>
          <a:bodyPr>
            <a:normAutofit fontScale="77500" lnSpcReduction="20000"/>
          </a:bodyPr>
          <a:lstStyle/>
          <a:p>
            <a:pPr marL="0" indent="0">
              <a:buNone/>
            </a:pPr>
            <a:r>
              <a:rPr lang="en-US" sz="3300" b="1" dirty="0"/>
              <a:t>Hiring Committee </a:t>
            </a:r>
          </a:p>
          <a:p>
            <a:pPr marL="0" indent="0">
              <a:lnSpc>
                <a:spcPct val="120000"/>
              </a:lnSpc>
              <a:buNone/>
            </a:pPr>
            <a:r>
              <a:rPr lang="en-US" sz="2400" dirty="0"/>
              <a:t>The majority of the Faculty Senate may elect a committee, including a committee chair, which will be responsible for making hiring recommendations regarding classroom teachers.  Committees and chairs shall be elected by the Faculty Senate according to one of the following models:</a:t>
            </a:r>
          </a:p>
          <a:p>
            <a:pPr marL="457200" indent="-457200">
              <a:lnSpc>
                <a:spcPct val="120000"/>
              </a:lnSpc>
              <a:buFont typeface="+mj-lt"/>
              <a:buAutoNum type="alphaUcPeriod"/>
            </a:pPr>
            <a:r>
              <a:rPr lang="en-US" sz="2400" dirty="0"/>
              <a:t>Three individuals, which shall include a chair, elected by the majority of the members of the Faculty Senate; or</a:t>
            </a:r>
          </a:p>
          <a:p>
            <a:pPr marL="457200" indent="-457200">
              <a:lnSpc>
                <a:spcPct val="120000"/>
              </a:lnSpc>
              <a:buFont typeface="+mj-lt"/>
              <a:buAutoNum type="alphaUcPeriod"/>
            </a:pPr>
            <a:r>
              <a:rPr lang="en-US" sz="2400" dirty="0"/>
              <a:t>Not less than seven nor more than eleven individuals, which shall include a chair, elected by a majority of the Faculty Senate.  </a:t>
            </a:r>
          </a:p>
          <a:p>
            <a:pPr lvl="1">
              <a:lnSpc>
                <a:spcPct val="120000"/>
              </a:lnSpc>
              <a:buFont typeface="Courier New" panose="02070309020205020404" pitchFamily="49" charset="0"/>
              <a:buChar char="o"/>
            </a:pPr>
            <a:r>
              <a:rPr lang="en-US" sz="2300" dirty="0"/>
              <a:t>1. When electing the committee members, the Faculty Senate should give consideration to selecting individuals who represent the spectrum of curriculum and content areas taught at the school.</a:t>
            </a:r>
          </a:p>
          <a:p>
            <a:pPr lvl="1">
              <a:lnSpc>
                <a:spcPct val="120000"/>
              </a:lnSpc>
              <a:buFont typeface="Courier New" panose="02070309020205020404" pitchFamily="49" charset="0"/>
              <a:buChar char="o"/>
            </a:pPr>
            <a:r>
              <a:rPr lang="en-US" sz="2300" dirty="0"/>
              <a:t>2. When utilizing this option, the committee chair shall select three members from the larger committee to form a panel which will make a recommendation for each classroom teacher to be hired.  The selection of the three members shall be based, as far as is practical, on the subject matter to be taught by the teacher to be hired as determined on a case-by-case basis. The committee chair shall be responsible for ensuring that the hiring recommendation made by the three-person panel is delivered to the principal in a timely manner.           </a:t>
            </a:r>
          </a:p>
          <a:p>
            <a:endParaRPr lang="en-US" dirty="0"/>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22</a:t>
            </a:fld>
            <a:endParaRPr lang="en-US" dirty="0"/>
          </a:p>
        </p:txBody>
      </p:sp>
    </p:spTree>
    <p:extLst>
      <p:ext uri="{BB962C8B-B14F-4D97-AF65-F5344CB8AC3E}">
        <p14:creationId xmlns:p14="http://schemas.microsoft.com/office/powerpoint/2010/main" val="3727765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down)">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652422" cy="1508760"/>
          </a:xfrm>
        </p:spPr>
        <p:txBody>
          <a:bodyPr>
            <a:normAutofit/>
          </a:bodyPr>
          <a:lstStyle/>
          <a:p>
            <a:r>
              <a:rPr lang="en-US" dirty="0"/>
              <a:t>Further Discussion on Hiring</a:t>
            </a:r>
            <a:br>
              <a:rPr lang="en-US" sz="1200" dirty="0"/>
            </a:br>
            <a:r>
              <a:rPr lang="en-US" sz="2400" b="1" dirty="0"/>
              <a:t>WVBE Policy 5000 – section 7:   Faculty Senate Recommendation Process</a:t>
            </a:r>
            <a:endParaRPr lang="en-US" dirty="0"/>
          </a:p>
        </p:txBody>
      </p:sp>
      <p:sp>
        <p:nvSpPr>
          <p:cNvPr id="3" name="Content Placeholder 2"/>
          <p:cNvSpPr>
            <a:spLocks noGrp="1"/>
          </p:cNvSpPr>
          <p:nvPr>
            <p:ph idx="1"/>
          </p:nvPr>
        </p:nvSpPr>
        <p:spPr>
          <a:xfrm>
            <a:off x="556054" y="1902941"/>
            <a:ext cx="10639168" cy="5053913"/>
          </a:xfrm>
        </p:spPr>
        <p:txBody>
          <a:bodyPr>
            <a:normAutofit/>
          </a:bodyPr>
          <a:lstStyle/>
          <a:p>
            <a:pPr marL="0" indent="0">
              <a:buNone/>
            </a:pPr>
            <a:r>
              <a:rPr lang="en-US" sz="2800" b="1" dirty="0"/>
              <a:t>Single Designee</a:t>
            </a:r>
          </a:p>
          <a:p>
            <a:r>
              <a:rPr lang="en-US" sz="2000" dirty="0"/>
              <a:t>The majority of the Faculty Senate may elect a single designee who will be responsible for making hiring recommendations regarding classroom teachers.  In choosing the single designee model, the Faculty Senate shall select one of the following options:</a:t>
            </a:r>
          </a:p>
          <a:p>
            <a:pPr marL="342900" indent="-342900">
              <a:buFont typeface="+mj-lt"/>
              <a:buAutoNum type="alphaUcPeriod"/>
            </a:pPr>
            <a:r>
              <a:rPr lang="en-US" sz="1800" dirty="0"/>
              <a:t>The single designee shall have the discretion to ask up to two other Faculty Senate members to assist him or her in reviewing relevant application materials or interviewing applicants at his or her discretion.  The selection of assistants by the single designee shall be based, as far as is practical, on the subject matter to be taught by the teacher to be hired as determined on a case-by-case basis. The additional Faculty Senate members must have completed the WVDE designated or approved interview training prior to assisting the single designee.  </a:t>
            </a:r>
          </a:p>
          <a:p>
            <a:pPr marL="342900" indent="-342900">
              <a:buFont typeface="+mj-lt"/>
              <a:buAutoNum type="alphaUcPeriod"/>
            </a:pPr>
            <a:r>
              <a:rPr lang="en-US" sz="1800" dirty="0"/>
              <a:t>The single designee shall ask up to two other Faculty Senate members to assist in reviewing relevant application materials or interviewing applicants at the designee’s discretion.  The selection of assistants by the single designee shall be based, as far as is practical, on the subject matter to be taught by the teacher to be hired as determined on a case-by-case basis.  The additional Faculty Senate members must have completed the WVDE designated or approved interview training prior to assisting the single designee.  </a:t>
            </a:r>
          </a:p>
          <a:p>
            <a:pPr marL="0" indent="0">
              <a:buNone/>
            </a:pPr>
            <a:endParaRPr lang="en-US" sz="3400" dirty="0"/>
          </a:p>
          <a:p>
            <a:endParaRPr lang="en-US" dirty="0"/>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23</a:t>
            </a:fld>
            <a:endParaRPr lang="en-US"/>
          </a:p>
        </p:txBody>
      </p:sp>
    </p:spTree>
    <p:extLst>
      <p:ext uri="{BB962C8B-B14F-4D97-AF65-F5344CB8AC3E}">
        <p14:creationId xmlns:p14="http://schemas.microsoft.com/office/powerpoint/2010/main" val="392873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652422" cy="1508760"/>
          </a:xfrm>
        </p:spPr>
        <p:txBody>
          <a:bodyPr>
            <a:normAutofit/>
          </a:bodyPr>
          <a:lstStyle/>
          <a:p>
            <a:r>
              <a:rPr lang="en-US" dirty="0"/>
              <a:t>Further Discussion on Hiring</a:t>
            </a:r>
            <a:br>
              <a:rPr lang="en-US" sz="1200" dirty="0"/>
            </a:br>
            <a:r>
              <a:rPr lang="en-US" sz="2400" b="1" dirty="0"/>
              <a:t>WVBE Policy 5000 – section 7:   Faculty Senate Recommendation Process</a:t>
            </a:r>
            <a:endParaRPr lang="en-US" dirty="0"/>
          </a:p>
        </p:txBody>
      </p:sp>
      <p:sp>
        <p:nvSpPr>
          <p:cNvPr id="3" name="Content Placeholder 2"/>
          <p:cNvSpPr>
            <a:spLocks noGrp="1"/>
          </p:cNvSpPr>
          <p:nvPr>
            <p:ph idx="1"/>
          </p:nvPr>
        </p:nvSpPr>
        <p:spPr>
          <a:xfrm>
            <a:off x="966023" y="1894520"/>
            <a:ext cx="10639168" cy="5053913"/>
          </a:xfrm>
        </p:spPr>
        <p:txBody>
          <a:bodyPr>
            <a:normAutofit/>
          </a:bodyPr>
          <a:lstStyle/>
          <a:p>
            <a:pPr marL="0" indent="0">
              <a:buNone/>
            </a:pPr>
            <a:r>
              <a:rPr lang="en-US" dirty="0"/>
              <a:t>For purposes of considering and making hiring recommendations, the following rules shall apply to Faculty Senates:  </a:t>
            </a:r>
          </a:p>
          <a:p>
            <a:r>
              <a:rPr lang="en-US" sz="1800" dirty="0"/>
              <a:t> 7.2.a.-  The principal will notify the chair of the hiring committee or the single designee in writing when the list of candidates </a:t>
            </a:r>
            <a:r>
              <a:rPr lang="en-US" sz="1800" b="1" i="1" dirty="0"/>
              <a:t>meeting the minimum qualifications</a:t>
            </a:r>
            <a:r>
              <a:rPr lang="en-US" sz="1800" dirty="0"/>
              <a:t> listed in the job posting for a classroom teaching position is final and will provide the chair of the hiring committee or the single designee with a list of the candidates and relevant application materials. </a:t>
            </a:r>
            <a:br>
              <a:rPr lang="en-US" sz="1800" dirty="0"/>
            </a:br>
            <a:endParaRPr lang="en-US" sz="1800" dirty="0"/>
          </a:p>
          <a:p>
            <a:r>
              <a:rPr lang="en-US" sz="1800" dirty="0"/>
              <a:t> </a:t>
            </a:r>
            <a:r>
              <a:rPr lang="en-US" sz="1800" b="1" i="1" dirty="0"/>
              <a:t>A Faculty Senate may, but is not required, to adopt a policy permitting the superintendent or his or her designee to narrow the pool of qualified applicants to no fewer than three qualified applicants, unless fewer than three qualified individuals apply, who appear to be the most qualified based on an examination of the factors set forth in W. Va. Code §18A-4-7a(b)(1) through (9). </a:t>
            </a:r>
            <a:br>
              <a:rPr lang="en-US" sz="1800" dirty="0"/>
            </a:br>
            <a:endParaRPr lang="en-US" sz="1800" dirty="0"/>
          </a:p>
          <a:p>
            <a:r>
              <a:rPr lang="en-US" sz="1800" dirty="0"/>
              <a:t>Within twenty-four hours of such notice, the hiring committee chair or single designee will notify the principal in writing if an interview of candidates is requested.  For purposes of this section, electronic mail communications shall satisfy the requirement of providing written notification. Further, for purposes of this section and this policy, interviews shall be permitted to occur in-person or via telephone, teleconference or other virtual means.</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24</a:t>
            </a:fld>
            <a:endParaRPr lang="en-US"/>
          </a:p>
        </p:txBody>
      </p:sp>
    </p:spTree>
    <p:extLst>
      <p:ext uri="{BB962C8B-B14F-4D97-AF65-F5344CB8AC3E}">
        <p14:creationId xmlns:p14="http://schemas.microsoft.com/office/powerpoint/2010/main" val="1598929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652422" cy="1508760"/>
          </a:xfrm>
        </p:spPr>
        <p:txBody>
          <a:bodyPr>
            <a:normAutofit/>
          </a:bodyPr>
          <a:lstStyle/>
          <a:p>
            <a:r>
              <a:rPr lang="en-US" dirty="0"/>
              <a:t>Further Discussion on Hiring</a:t>
            </a:r>
            <a:br>
              <a:rPr lang="en-US" sz="1200" dirty="0"/>
            </a:br>
            <a:r>
              <a:rPr lang="en-US" sz="2400" b="1" dirty="0"/>
              <a:t>WVBE Policy 5000 – section 7:   Faculty Senate Recommendation Process</a:t>
            </a:r>
            <a:endParaRPr lang="en-US" dirty="0"/>
          </a:p>
        </p:txBody>
      </p:sp>
      <p:sp>
        <p:nvSpPr>
          <p:cNvPr id="3" name="Content Placeholder 2"/>
          <p:cNvSpPr>
            <a:spLocks noGrp="1"/>
          </p:cNvSpPr>
          <p:nvPr>
            <p:ph idx="1"/>
          </p:nvPr>
        </p:nvSpPr>
        <p:spPr>
          <a:xfrm>
            <a:off x="586809" y="2316480"/>
            <a:ext cx="10639168" cy="4257344"/>
          </a:xfrm>
        </p:spPr>
        <p:txBody>
          <a:bodyPr>
            <a:normAutofit/>
          </a:bodyPr>
          <a:lstStyle/>
          <a:p>
            <a:pPr marL="0" indent="0">
              <a:buNone/>
            </a:pPr>
            <a:r>
              <a:rPr lang="en-US" sz="2800" dirty="0"/>
              <a:t>For purposes of considering and making hiring recommendations, the following rules shall apply to Faculty Senates:  </a:t>
            </a:r>
          </a:p>
          <a:p>
            <a:pPr>
              <a:lnSpc>
                <a:spcPct val="100000"/>
              </a:lnSpc>
            </a:pPr>
            <a:r>
              <a:rPr lang="en-US" sz="2000" b="1" i="1" dirty="0"/>
              <a:t>7.2.b.  A Faculty Senate hiring committee or single designee may consider and make recommendations after reviewing the application materials provided without participation in an interview.  </a:t>
            </a:r>
            <a:r>
              <a:rPr lang="en-US" sz="2000" dirty="0"/>
              <a:t>All application materials shall be maintained confidentially by all parties and shall not be disclosed or discussed in any manner with individuals who are not part of the hiring/recommendation process for an individual teacher.  All application materials shall be returned to the principal by the hiring committee chair or single designee at the time the recommendation is delivered to the principal. </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25</a:t>
            </a:fld>
            <a:endParaRPr lang="en-US"/>
          </a:p>
        </p:txBody>
      </p:sp>
    </p:spTree>
    <p:extLst>
      <p:ext uri="{BB962C8B-B14F-4D97-AF65-F5344CB8AC3E}">
        <p14:creationId xmlns:p14="http://schemas.microsoft.com/office/powerpoint/2010/main" val="3700053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652422" cy="1508760"/>
          </a:xfrm>
        </p:spPr>
        <p:txBody>
          <a:bodyPr>
            <a:normAutofit/>
          </a:bodyPr>
          <a:lstStyle/>
          <a:p>
            <a:r>
              <a:rPr lang="en-US" dirty="0"/>
              <a:t>Further Discussion on Hiring</a:t>
            </a:r>
            <a:br>
              <a:rPr lang="en-US" sz="1200" dirty="0"/>
            </a:br>
            <a:r>
              <a:rPr lang="en-US" sz="2400" b="1" dirty="0"/>
              <a:t>WVBE Policy 5000 – section 7:   Faculty Senate Recommendation Process</a:t>
            </a:r>
            <a:endParaRPr lang="en-US" dirty="0"/>
          </a:p>
        </p:txBody>
      </p:sp>
      <p:sp>
        <p:nvSpPr>
          <p:cNvPr id="3" name="Content Placeholder 2"/>
          <p:cNvSpPr>
            <a:spLocks noGrp="1"/>
          </p:cNvSpPr>
          <p:nvPr>
            <p:ph idx="1"/>
          </p:nvPr>
        </p:nvSpPr>
        <p:spPr>
          <a:xfrm>
            <a:off x="138462" y="1997469"/>
            <a:ext cx="11915075" cy="4842642"/>
          </a:xfrm>
        </p:spPr>
        <p:txBody>
          <a:bodyPr>
            <a:normAutofit fontScale="70000" lnSpcReduction="20000"/>
          </a:bodyPr>
          <a:lstStyle/>
          <a:p>
            <a:pPr marL="0" indent="0">
              <a:lnSpc>
                <a:spcPct val="120000"/>
              </a:lnSpc>
              <a:buNone/>
            </a:pPr>
            <a:r>
              <a:rPr lang="en-US" sz="2600" dirty="0"/>
              <a:t>If a request for an interview is made, then a Faculty Senate hiring committee or single designee may consider and make recommendations after participating in interviews of candidates for classroom teaching positions, subject to the following:  </a:t>
            </a:r>
          </a:p>
          <a:p>
            <a:pPr>
              <a:lnSpc>
                <a:spcPct val="120000"/>
              </a:lnSpc>
            </a:pPr>
            <a:r>
              <a:rPr lang="en-US" sz="2300" dirty="0"/>
              <a:t> 7.2.c.1.  Prior to participating in interviews or otherwise participating in the recommendation process, a Faculty Senate member must complete interview training as designated or approved by the West Virginia Department of Education.</a:t>
            </a:r>
          </a:p>
          <a:p>
            <a:pPr>
              <a:lnSpc>
                <a:spcPct val="120000"/>
              </a:lnSpc>
            </a:pPr>
            <a:r>
              <a:rPr lang="en-US" sz="2300" dirty="0"/>
              <a:t>7.2.c.2.  The principal will notify the hiring committee members or single designee in writing of the time and place that the interview will be conducted (e-mail is OK). Interviews shall be scheduled in such a way that Faculty Senate members can participate while also minimizing classroom disruption to the greatest extent possible.  Whenever possible, interviews shall be conducted at the school where the applicant will spend the majority of his or her instructional time.  </a:t>
            </a:r>
          </a:p>
          <a:p>
            <a:pPr>
              <a:lnSpc>
                <a:spcPct val="120000"/>
              </a:lnSpc>
            </a:pPr>
            <a:r>
              <a:rPr lang="en-US" sz="2300" b="1" i="1" dirty="0"/>
              <a:t>7.2.c.3.  Interviews of applicants will be conducted jointly with the principal, however, hiring committee members or single designees shall have the authority to deliberate and make their hiring selections separate and apart from the principal. </a:t>
            </a:r>
          </a:p>
          <a:p>
            <a:pPr>
              <a:lnSpc>
                <a:spcPct val="120000"/>
              </a:lnSpc>
            </a:pPr>
            <a:r>
              <a:rPr lang="en-US" sz="2300" dirty="0"/>
              <a:t> 7.2.c.4.  In asking questions during an interview, each applicant shall be asked an identical set of initial questions.  The questions to be asked may be determined jointly by the principal and the hiring committee or single designee or, in the alternative, the principal and the hiring committee or single designee may prepare questions independently of one another.  Provided, that nothing herein shall prohibit the asking of unique follow-up questions to each applicant based on his or her responses to the uniform set of initial questions.  Those questions must not violate federal or state employment laws.</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26</a:t>
            </a:fld>
            <a:endParaRPr lang="en-US"/>
          </a:p>
        </p:txBody>
      </p:sp>
    </p:spTree>
    <p:extLst>
      <p:ext uri="{BB962C8B-B14F-4D97-AF65-F5344CB8AC3E}">
        <p14:creationId xmlns:p14="http://schemas.microsoft.com/office/powerpoint/2010/main" val="285149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652422" cy="1508760"/>
          </a:xfrm>
        </p:spPr>
        <p:txBody>
          <a:bodyPr>
            <a:normAutofit/>
          </a:bodyPr>
          <a:lstStyle/>
          <a:p>
            <a:r>
              <a:rPr lang="en-US" dirty="0"/>
              <a:t>Further Discussion on Hiring</a:t>
            </a:r>
            <a:br>
              <a:rPr lang="en-US" sz="1200" dirty="0"/>
            </a:br>
            <a:r>
              <a:rPr lang="en-US" sz="2400" b="1" dirty="0"/>
              <a:t>WVBE Policy 5000 – section 7:   Faculty Senate Recommendation Process</a:t>
            </a:r>
            <a:endParaRPr lang="en-US" dirty="0"/>
          </a:p>
        </p:txBody>
      </p:sp>
      <p:sp>
        <p:nvSpPr>
          <p:cNvPr id="3" name="Content Placeholder 2"/>
          <p:cNvSpPr>
            <a:spLocks noGrp="1"/>
          </p:cNvSpPr>
          <p:nvPr>
            <p:ph idx="1"/>
          </p:nvPr>
        </p:nvSpPr>
        <p:spPr>
          <a:xfrm>
            <a:off x="531340" y="2051221"/>
            <a:ext cx="11479428" cy="4584357"/>
          </a:xfrm>
        </p:spPr>
        <p:txBody>
          <a:bodyPr>
            <a:normAutofit/>
          </a:bodyPr>
          <a:lstStyle/>
          <a:p>
            <a:pPr marL="0" indent="0">
              <a:buNone/>
            </a:pPr>
            <a:r>
              <a:rPr lang="en-US" sz="2800" dirty="0"/>
              <a:t>A hiring committee chair or a single designee must submit a recommendation to the principal within the following timelines:</a:t>
            </a:r>
          </a:p>
          <a:p>
            <a:r>
              <a:rPr lang="en-US" dirty="0"/>
              <a:t> 7.2.d.1.  Where no interview is requested by the hiring committee or single designee, three days after receipt of application materials.</a:t>
            </a:r>
          </a:p>
          <a:p>
            <a:r>
              <a:rPr lang="en-US" dirty="0"/>
              <a:t> 7.2.d.2.  Where an interview is requested and conducted, within two days of the completion of interviews for a position.  </a:t>
            </a:r>
          </a:p>
          <a:p>
            <a:r>
              <a:rPr lang="en-US" dirty="0"/>
              <a:t> 7.2.d.3.  The timelines set forth above may be shortened by the superintendent if necessary to comply with the timelines for filling positions set forth in W. Va. Code §18A-4-7a.  The timelines may also be shortened to meet other hiring needs of the county school system with the approval of the hiring committee chair or single designee.  </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27</a:t>
            </a:fld>
            <a:endParaRPr lang="en-US"/>
          </a:p>
        </p:txBody>
      </p:sp>
    </p:spTree>
    <p:extLst>
      <p:ext uri="{BB962C8B-B14F-4D97-AF65-F5344CB8AC3E}">
        <p14:creationId xmlns:p14="http://schemas.microsoft.com/office/powerpoint/2010/main" val="496349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652422" cy="1508760"/>
          </a:xfrm>
        </p:spPr>
        <p:txBody>
          <a:bodyPr>
            <a:normAutofit/>
          </a:bodyPr>
          <a:lstStyle/>
          <a:p>
            <a:r>
              <a:rPr lang="en-US" dirty="0"/>
              <a:t>Further Discussion on Hiring</a:t>
            </a:r>
            <a:br>
              <a:rPr lang="en-US" sz="1200" dirty="0"/>
            </a:br>
            <a:r>
              <a:rPr lang="en-US" sz="2400" b="1" dirty="0"/>
              <a:t>WVBE Policy 5000 – section 7:   Faculty Senate Recommendation Process</a:t>
            </a:r>
            <a:endParaRPr lang="en-US" dirty="0"/>
          </a:p>
        </p:txBody>
      </p:sp>
      <p:sp>
        <p:nvSpPr>
          <p:cNvPr id="3" name="Content Placeholder 2"/>
          <p:cNvSpPr>
            <a:spLocks noGrp="1"/>
          </p:cNvSpPr>
          <p:nvPr>
            <p:ph idx="1"/>
          </p:nvPr>
        </p:nvSpPr>
        <p:spPr>
          <a:xfrm>
            <a:off x="956642" y="2115016"/>
            <a:ext cx="9431367" cy="4584357"/>
          </a:xfrm>
        </p:spPr>
        <p:txBody>
          <a:bodyPr>
            <a:normAutofit/>
          </a:bodyPr>
          <a:lstStyle/>
          <a:p>
            <a:pPr marL="0" indent="0">
              <a:buNone/>
            </a:pPr>
            <a:r>
              <a:rPr lang="en-US" dirty="0"/>
              <a:t>Nothing in this policy or in statute requires that any applicant be interviewed prior to being recommended or selected to fill a vacancy and nothing requires that every applicant meeting the minimum qualifications of a posting be interviewed prior to being recommended or selected to fill a vacancy.  </a:t>
            </a:r>
          </a:p>
          <a:p>
            <a:pPr marL="0" indent="0">
              <a:buNone/>
            </a:pPr>
            <a:r>
              <a:rPr lang="en-US" b="1" dirty="0"/>
              <a:t>However, the superintendent, principal, hiring committee, or single designee, as applicable, shall each have the authority to interview qualified job applicants at their discretion. </a:t>
            </a:r>
          </a:p>
          <a:p>
            <a:pPr marL="0" indent="0">
              <a:buNone/>
            </a:pPr>
            <a:r>
              <a:rPr lang="en-US" dirty="0"/>
              <a:t> A Faculty Senate may, but is not required, to adopt a policy permitting the superintendent or his or her designee to narrow the pool of qualified applicants to no fewer than three qualified applicants, unless fewer than three qualified individuals apply, who appear to be the most qualified based on an examination of the factors set forth in W. Va. Code §18A-4-7a(b)(1) through (9).</a:t>
            </a:r>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28</a:t>
            </a:fld>
            <a:endParaRPr lang="en-US"/>
          </a:p>
        </p:txBody>
      </p:sp>
    </p:spTree>
    <p:extLst>
      <p:ext uri="{BB962C8B-B14F-4D97-AF65-F5344CB8AC3E}">
        <p14:creationId xmlns:p14="http://schemas.microsoft.com/office/powerpoint/2010/main" val="1726219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652422" cy="1508760"/>
          </a:xfrm>
        </p:spPr>
        <p:txBody>
          <a:bodyPr>
            <a:normAutofit/>
          </a:bodyPr>
          <a:lstStyle/>
          <a:p>
            <a:r>
              <a:rPr lang="en-US" dirty="0"/>
              <a:t>Further Discussion on Hiring</a:t>
            </a:r>
            <a:br>
              <a:rPr lang="en-US" sz="1200" dirty="0"/>
            </a:br>
            <a:r>
              <a:rPr lang="en-US" sz="2400" b="1" dirty="0"/>
              <a:t>WVBE Policy 5000 – section 7:   Faculty Senate Recommendation Process</a:t>
            </a:r>
            <a:endParaRPr lang="en-US" dirty="0"/>
          </a:p>
        </p:txBody>
      </p:sp>
      <p:sp>
        <p:nvSpPr>
          <p:cNvPr id="3" name="Content Placeholder 2"/>
          <p:cNvSpPr>
            <a:spLocks noGrp="1"/>
          </p:cNvSpPr>
          <p:nvPr>
            <p:ph idx="1"/>
          </p:nvPr>
        </p:nvSpPr>
        <p:spPr>
          <a:xfrm>
            <a:off x="180753" y="1956392"/>
            <a:ext cx="11830015" cy="4742982"/>
          </a:xfrm>
        </p:spPr>
        <p:txBody>
          <a:bodyPr>
            <a:normAutofit fontScale="92500"/>
          </a:bodyPr>
          <a:lstStyle/>
          <a:p>
            <a:pPr marL="0" indent="0">
              <a:buNone/>
            </a:pPr>
            <a:r>
              <a:rPr lang="en-US" sz="3000" b="1" dirty="0"/>
              <a:t>Compensation</a:t>
            </a:r>
          </a:p>
          <a:p>
            <a:r>
              <a:rPr lang="en-US" dirty="0"/>
              <a:t>Classroom teachers who directly participate in making recommendations for filling classroom teaching positions pursuant to the options set forth in this policy for periods beyond his or her individual contract shall be compensated based on his or her </a:t>
            </a:r>
            <a:r>
              <a:rPr lang="en-US" sz="2600" b="1" i="1" dirty="0"/>
              <a:t>daily rate of pay, prorated to an hourly rate. </a:t>
            </a:r>
            <a:br>
              <a:rPr lang="en-US" dirty="0"/>
            </a:br>
            <a:endParaRPr lang="en-US" dirty="0"/>
          </a:p>
          <a:p>
            <a:r>
              <a:rPr lang="en-US" dirty="0"/>
              <a:t>The principal shall require that the participating teachers keep time sheets documenting the actual time spent on the recommendation process and shall verify that the time sheets are accurate before submitting them for payment.  In no event shall a teacher be entitled to payment for more than two hours per position.  </a:t>
            </a:r>
            <a:br>
              <a:rPr lang="en-US" dirty="0"/>
            </a:br>
            <a:endParaRPr lang="en-US" dirty="0"/>
          </a:p>
          <a:p>
            <a:r>
              <a:rPr lang="en-US" dirty="0"/>
              <a:t>However, if there are more than four qualified applicants for a single classroom teacher position who are selected for an interview by the hiring committee chair or single designee, the Faculty Senate members participating in the interviews may be compensated for an additional hour for actual time spent on the interview process for that position.</a:t>
            </a:r>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29</a:t>
            </a:fld>
            <a:endParaRPr lang="en-US"/>
          </a:p>
        </p:txBody>
      </p:sp>
    </p:spTree>
    <p:extLst>
      <p:ext uri="{BB962C8B-B14F-4D97-AF65-F5344CB8AC3E}">
        <p14:creationId xmlns:p14="http://schemas.microsoft.com/office/powerpoint/2010/main" val="1344908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46111" y="452718"/>
            <a:ext cx="11435642" cy="1400530"/>
          </a:xfrm>
        </p:spPr>
        <p:txBody>
          <a:bodyPr>
            <a:noAutofit/>
          </a:bodyPr>
          <a:lstStyle/>
          <a:p>
            <a:r>
              <a:rPr lang="en-US" sz="4800" dirty="0"/>
              <a:t>§</a:t>
            </a:r>
            <a:r>
              <a:rPr lang="en-US" dirty="0"/>
              <a:t>18-5A-5. </a:t>
            </a:r>
            <a:br>
              <a:rPr lang="en-US" dirty="0"/>
            </a:br>
            <a:r>
              <a:rPr lang="en-US" dirty="0"/>
              <a:t>Public school Faculty Senates established</a:t>
            </a:r>
            <a:endParaRPr lang="en-US" sz="4800" dirty="0"/>
          </a:p>
        </p:txBody>
      </p:sp>
      <p:sp>
        <p:nvSpPr>
          <p:cNvPr id="3" name="Content Placeholder 2"/>
          <p:cNvSpPr>
            <a:spLocks noGrp="1"/>
          </p:cNvSpPr>
          <p:nvPr>
            <p:ph idx="1"/>
          </p:nvPr>
        </p:nvSpPr>
        <p:spPr>
          <a:xfrm>
            <a:off x="323850" y="1953731"/>
            <a:ext cx="11649075" cy="4395151"/>
          </a:xfrm>
        </p:spPr>
        <p:txBody>
          <a:bodyPr>
            <a:normAutofit/>
          </a:bodyPr>
          <a:lstStyle/>
          <a:p>
            <a:pPr marL="0" indent="0">
              <a:buNone/>
            </a:pPr>
            <a:r>
              <a:rPr lang="en-US" sz="3200" b="1" dirty="0"/>
              <a:t>Comprised of:</a:t>
            </a:r>
            <a:endParaRPr lang="en-US" sz="3200" dirty="0"/>
          </a:p>
          <a:p>
            <a:pPr>
              <a:lnSpc>
                <a:spcPct val="100000"/>
              </a:lnSpc>
            </a:pPr>
            <a:r>
              <a:rPr lang="en-US" sz="3000" b="1" dirty="0"/>
              <a:t>…All permanent, full-time professional educators (18A-1-1) employed at the school who shall all be voting members</a:t>
            </a:r>
            <a:endParaRPr lang="en-US" sz="3000" dirty="0"/>
          </a:p>
          <a:p>
            <a:pPr>
              <a:lnSpc>
                <a:spcPct val="100000"/>
              </a:lnSpc>
            </a:pPr>
            <a:r>
              <a:rPr lang="en-US" sz="3000" dirty="0"/>
              <a:t>Administrators ARE members of the Faculty Senate and have </a:t>
            </a:r>
            <a:r>
              <a:rPr lang="en-US" sz="3000" b="1" dirty="0"/>
              <a:t>1 vote</a:t>
            </a:r>
          </a:p>
          <a:p>
            <a:pPr>
              <a:lnSpc>
                <a:spcPct val="100000"/>
              </a:lnSpc>
            </a:pPr>
            <a:r>
              <a:rPr lang="en-US" sz="3000" dirty="0"/>
              <a:t>Itinerant employees are assigned a home school - that is where their Faculty Senate funds go and where they should participate as Faculty Senate members</a:t>
            </a:r>
          </a:p>
          <a:p>
            <a:endParaRPr lang="en-US" dirty="0"/>
          </a:p>
        </p:txBody>
      </p:sp>
      <p:sp>
        <p:nvSpPr>
          <p:cNvPr id="2" name="Slide Number Placeholder 1"/>
          <p:cNvSpPr>
            <a:spLocks noGrp="1"/>
          </p:cNvSpPr>
          <p:nvPr>
            <p:ph type="sldNum" sz="quarter" idx="12"/>
          </p:nvPr>
        </p:nvSpPr>
        <p:spPr>
          <a:xfrm>
            <a:off x="10658927" y="6422854"/>
            <a:ext cx="946264" cy="365125"/>
          </a:xfrm>
        </p:spPr>
        <p:txBody>
          <a:bodyPr/>
          <a:lstStyle/>
          <a:p>
            <a:fld id="{D9C0AE10-D036-4E63-A207-5920558E3C5E}" type="slidenum">
              <a:rPr lang="en-US" smtClean="0"/>
              <a:t>3</a:t>
            </a:fld>
            <a:endParaRPr lang="en-US"/>
          </a:p>
        </p:txBody>
      </p:sp>
    </p:spTree>
    <p:extLst>
      <p:ext uri="{BB962C8B-B14F-4D97-AF65-F5344CB8AC3E}">
        <p14:creationId xmlns:p14="http://schemas.microsoft.com/office/powerpoint/2010/main" val="157263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652422" cy="1508760"/>
          </a:xfrm>
        </p:spPr>
        <p:txBody>
          <a:bodyPr>
            <a:normAutofit/>
          </a:bodyPr>
          <a:lstStyle/>
          <a:p>
            <a:r>
              <a:rPr lang="en-US" dirty="0"/>
              <a:t>Further Discussion on Hiring</a:t>
            </a:r>
            <a:br>
              <a:rPr lang="en-US" sz="1200" dirty="0"/>
            </a:br>
            <a:r>
              <a:rPr lang="en-US" sz="2400" b="1" dirty="0"/>
              <a:t>WVBE Policy 5000 – section 7:   Faculty Senate Recommendation Process</a:t>
            </a:r>
            <a:endParaRPr lang="en-US" dirty="0"/>
          </a:p>
        </p:txBody>
      </p:sp>
      <p:sp>
        <p:nvSpPr>
          <p:cNvPr id="3" name="Content Placeholder 2"/>
          <p:cNvSpPr>
            <a:spLocks noGrp="1"/>
          </p:cNvSpPr>
          <p:nvPr>
            <p:ph idx="1"/>
          </p:nvPr>
        </p:nvSpPr>
        <p:spPr>
          <a:xfrm>
            <a:off x="956642" y="1956392"/>
            <a:ext cx="11054126" cy="4742982"/>
          </a:xfrm>
        </p:spPr>
        <p:txBody>
          <a:bodyPr>
            <a:normAutofit/>
          </a:bodyPr>
          <a:lstStyle/>
          <a:p>
            <a:pPr marL="0" indent="0">
              <a:buNone/>
            </a:pPr>
            <a:r>
              <a:rPr lang="en-US" sz="2800" b="1" dirty="0"/>
              <a:t>Ethics applications</a:t>
            </a:r>
          </a:p>
          <a:p>
            <a:pPr marL="0" indent="0">
              <a:lnSpc>
                <a:spcPct val="100000"/>
              </a:lnSpc>
              <a:buNone/>
            </a:pPr>
            <a:r>
              <a:rPr lang="en-US" sz="2400" dirty="0"/>
              <a:t>7.5.  The West Virginia Ethics Act prohibits public school employees from participating in any hiring decisions involving relatives or cohabitating sexual partners. </a:t>
            </a:r>
          </a:p>
          <a:p>
            <a:pPr marL="0" indent="0">
              <a:lnSpc>
                <a:spcPct val="100000"/>
              </a:lnSpc>
              <a:buNone/>
            </a:pPr>
            <a:r>
              <a:rPr lang="en-US" sz="2400" dirty="0"/>
              <a:t>"Relatives" are defined as individuals who are related to the employee as father, mother, son, daughter, brother, sister, spouse, grandmother, grandfather, grandchild, mother-in-law, father-in-law, sister-in ­law, brother-in-law, son-in-law or daughter-in-law.  </a:t>
            </a:r>
          </a:p>
          <a:p>
            <a:pPr marL="0" indent="0">
              <a:lnSpc>
                <a:spcPct val="100000"/>
              </a:lnSpc>
              <a:buNone/>
            </a:pPr>
            <a:r>
              <a:rPr lang="en-US" sz="2400" dirty="0"/>
              <a:t>If a Faculty Senate representative must recuse himself or herself for this reason, an alternate member may be appointed by the committee chair or the single designee.  </a:t>
            </a:r>
          </a:p>
          <a:p>
            <a:pPr marL="0" indent="0">
              <a:buNone/>
            </a:pPr>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30</a:t>
            </a:fld>
            <a:endParaRPr lang="en-US"/>
          </a:p>
        </p:txBody>
      </p:sp>
    </p:spTree>
    <p:extLst>
      <p:ext uri="{BB962C8B-B14F-4D97-AF65-F5344CB8AC3E}">
        <p14:creationId xmlns:p14="http://schemas.microsoft.com/office/powerpoint/2010/main" val="3791752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507" y="284176"/>
            <a:ext cx="10625492" cy="1508760"/>
          </a:xfrm>
        </p:spPr>
        <p:txBody>
          <a:bodyPr>
            <a:normAutofit/>
          </a:bodyPr>
          <a:lstStyle/>
          <a:p>
            <a:r>
              <a:rPr lang="en-US" dirty="0"/>
              <a:t>Further Discussion on Hiring</a:t>
            </a:r>
            <a:br>
              <a:rPr lang="en-US" sz="2000" dirty="0"/>
            </a:br>
            <a:r>
              <a:rPr lang="en-US" sz="2800" b="1" dirty="0"/>
              <a:t>WVBE Policy 5000 – section 8:   Training</a:t>
            </a:r>
            <a:endParaRPr lang="en-US" dirty="0"/>
          </a:p>
        </p:txBody>
      </p:sp>
      <p:sp>
        <p:nvSpPr>
          <p:cNvPr id="3" name="Content Placeholder 2"/>
          <p:cNvSpPr>
            <a:spLocks noGrp="1"/>
          </p:cNvSpPr>
          <p:nvPr>
            <p:ph idx="1"/>
          </p:nvPr>
        </p:nvSpPr>
        <p:spPr/>
        <p:txBody>
          <a:bodyPr/>
          <a:lstStyle/>
          <a:p>
            <a:pPr marL="0" indent="0">
              <a:buNone/>
            </a:pPr>
            <a:r>
              <a:rPr lang="en-US" sz="2800" b="1" dirty="0"/>
              <a:t>Training</a:t>
            </a:r>
          </a:p>
          <a:p>
            <a:r>
              <a:rPr lang="en-US" dirty="0"/>
              <a:t>8.1.-  Prior to participating in an interview or otherwise making any hiring recommendations pursuant to this policy, Faculty Senate hiring committees, single designees, any other Faculty Senate participants, and principals must complete interview training as designated or approved by the WVDE.  Once a Faculty Senate member or principal has completed the designated interview training, additional training shall not be required unless the WVDE or superintendent determines that additional training shall occur. </a:t>
            </a:r>
          </a:p>
          <a:p>
            <a:r>
              <a:rPr lang="en-US" dirty="0"/>
              <a:t>8.2.-  Compensation for participation in training shall be based on the daily rate of pay for the participating classroom teacher who directly participated in the training for periods beyond his or her individual contract.  Compensation for training shall not exceed one hour.  </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31</a:t>
            </a:fld>
            <a:endParaRPr lang="en-US"/>
          </a:p>
        </p:txBody>
      </p:sp>
    </p:spTree>
    <p:extLst>
      <p:ext uri="{BB962C8B-B14F-4D97-AF65-F5344CB8AC3E}">
        <p14:creationId xmlns:p14="http://schemas.microsoft.com/office/powerpoint/2010/main" val="2781482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82782-2432-4FA3-B9F9-578707B0B3F6}"/>
              </a:ext>
            </a:extLst>
          </p:cNvPr>
          <p:cNvSpPr>
            <a:spLocks noGrp="1"/>
          </p:cNvSpPr>
          <p:nvPr>
            <p:ph type="title"/>
          </p:nvPr>
        </p:nvSpPr>
        <p:spPr>
          <a:xfrm>
            <a:off x="1202919" y="284176"/>
            <a:ext cx="9784080" cy="1508760"/>
          </a:xfrm>
        </p:spPr>
        <p:txBody>
          <a:bodyPr>
            <a:normAutofit/>
          </a:bodyPr>
          <a:lstStyle/>
          <a:p>
            <a:r>
              <a:rPr lang="en-US" sz="6600" dirty="0"/>
              <a:t>THANK YOU</a:t>
            </a:r>
          </a:p>
        </p:txBody>
      </p:sp>
      <p:sp>
        <p:nvSpPr>
          <p:cNvPr id="3" name="Content Placeholder 2">
            <a:extLst>
              <a:ext uri="{FF2B5EF4-FFF2-40B4-BE49-F238E27FC236}">
                <a16:creationId xmlns:a16="http://schemas.microsoft.com/office/drawing/2014/main" id="{8D88E938-D82B-4FBB-A910-280EAC158A9C}"/>
              </a:ext>
            </a:extLst>
          </p:cNvPr>
          <p:cNvSpPr>
            <a:spLocks noGrp="1"/>
          </p:cNvSpPr>
          <p:nvPr>
            <p:ph idx="1"/>
          </p:nvPr>
        </p:nvSpPr>
        <p:spPr>
          <a:xfrm>
            <a:off x="1202919" y="2133600"/>
            <a:ext cx="9784080" cy="4084320"/>
          </a:xfrm>
        </p:spPr>
        <p:txBody>
          <a:bodyPr>
            <a:normAutofit/>
          </a:bodyPr>
          <a:lstStyle/>
          <a:p>
            <a:pPr marL="0" indent="0">
              <a:lnSpc>
                <a:spcPct val="100000"/>
              </a:lnSpc>
              <a:buNone/>
            </a:pPr>
            <a:r>
              <a:rPr lang="en-US" sz="4000" dirty="0"/>
              <a:t>Remember…</a:t>
            </a:r>
          </a:p>
          <a:p>
            <a:pPr marL="0" indent="0">
              <a:lnSpc>
                <a:spcPct val="100000"/>
              </a:lnSpc>
              <a:buNone/>
            </a:pPr>
            <a:r>
              <a:rPr lang="en-US" sz="4000" dirty="0"/>
              <a:t>Use the power you have EARNED to lead your school, empower your profession  and positively affect your students’ education.</a:t>
            </a:r>
          </a:p>
        </p:txBody>
      </p:sp>
      <p:sp>
        <p:nvSpPr>
          <p:cNvPr id="4" name="Slide Number Placeholder 3">
            <a:extLst>
              <a:ext uri="{FF2B5EF4-FFF2-40B4-BE49-F238E27FC236}">
                <a16:creationId xmlns:a16="http://schemas.microsoft.com/office/drawing/2014/main" id="{0FD364C7-6D86-4A11-AD8A-8E2740E699BE}"/>
              </a:ext>
            </a:extLst>
          </p:cNvPr>
          <p:cNvSpPr>
            <a:spLocks noGrp="1"/>
          </p:cNvSpPr>
          <p:nvPr>
            <p:ph type="sldNum" sz="quarter" idx="12"/>
          </p:nvPr>
        </p:nvSpPr>
        <p:spPr>
          <a:xfrm>
            <a:off x="10658927" y="6422854"/>
            <a:ext cx="946264" cy="365125"/>
          </a:xfrm>
        </p:spPr>
        <p:txBody>
          <a:bodyPr/>
          <a:lstStyle/>
          <a:p>
            <a:fld id="{D9C0AE10-D036-4E63-A207-5920558E3C5E}" type="slidenum">
              <a:rPr lang="en-US" smtClean="0"/>
              <a:t>32</a:t>
            </a:fld>
            <a:endParaRPr lang="en-US"/>
          </a:p>
        </p:txBody>
      </p:sp>
    </p:spTree>
    <p:extLst>
      <p:ext uri="{BB962C8B-B14F-4D97-AF65-F5344CB8AC3E}">
        <p14:creationId xmlns:p14="http://schemas.microsoft.com/office/powerpoint/2010/main" val="474395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910" y="284176"/>
            <a:ext cx="11326436" cy="1508760"/>
          </a:xfrm>
        </p:spPr>
        <p:txBody>
          <a:bodyPr>
            <a:noAutofit/>
          </a:bodyPr>
          <a:lstStyle/>
          <a:p>
            <a:r>
              <a:rPr lang="en-US" dirty="0"/>
              <a:t>§18-5A-5. </a:t>
            </a:r>
            <a:br>
              <a:rPr lang="en-US" dirty="0"/>
            </a:br>
            <a:r>
              <a:rPr lang="en-US" dirty="0"/>
              <a:t>Public school Faculty Senates established</a:t>
            </a:r>
          </a:p>
        </p:txBody>
      </p:sp>
      <p:sp>
        <p:nvSpPr>
          <p:cNvPr id="3" name="Content Placeholder 2"/>
          <p:cNvSpPr>
            <a:spLocks noGrp="1"/>
          </p:cNvSpPr>
          <p:nvPr>
            <p:ph idx="1"/>
          </p:nvPr>
        </p:nvSpPr>
        <p:spPr>
          <a:xfrm>
            <a:off x="461910" y="1984814"/>
            <a:ext cx="11190512" cy="4601338"/>
          </a:xfrm>
        </p:spPr>
        <p:txBody>
          <a:bodyPr>
            <a:normAutofit/>
          </a:bodyPr>
          <a:lstStyle/>
          <a:p>
            <a:pPr marL="0" indent="0">
              <a:buNone/>
            </a:pPr>
            <a:r>
              <a:rPr lang="en-US" sz="2800" b="1" dirty="0"/>
              <a:t>Procedural Issues</a:t>
            </a:r>
            <a:endParaRPr lang="en-US" sz="2800" dirty="0"/>
          </a:p>
          <a:p>
            <a:r>
              <a:rPr lang="en-US" sz="2400" b="1" dirty="0"/>
              <a:t>Quorum -</a:t>
            </a:r>
            <a:r>
              <a:rPr lang="en-US" sz="2400" dirty="0"/>
              <a:t> A quorum of </a:t>
            </a:r>
            <a:r>
              <a:rPr lang="en-US" sz="2400" b="1" dirty="0">
                <a:solidFill>
                  <a:srgbClr val="FFFF00"/>
                </a:solidFill>
              </a:rPr>
              <a:t>more than one half </a:t>
            </a:r>
            <a:r>
              <a:rPr lang="en-US" sz="2400" dirty="0"/>
              <a:t>of the voting members of the faculty shall be present at any meeting of the Faculty Senate at which official business is conducted.</a:t>
            </a:r>
          </a:p>
          <a:p>
            <a:r>
              <a:rPr lang="en-US" sz="2400" b="1" dirty="0"/>
              <a:t>Organizational meetings</a:t>
            </a:r>
            <a:r>
              <a:rPr lang="en-US" sz="2400" dirty="0"/>
              <a:t> - Prior to the beginning of the instructional term each year, but within the employment term, the principal shall convene a meeting of the Faculty Senate to elect a chair, vice chair and secretary and discuss matters relevant to the beginning of the school year. All other meetings called by the chair. The vice chair shall preside at meetings when the chair is absent.</a:t>
            </a:r>
          </a:p>
          <a:p>
            <a:r>
              <a:rPr lang="en-US" sz="2400" dirty="0"/>
              <a:t>Emergency meetings may be held during non-instructional time by a call of the chair or a majority of the voting members by petition submitted to the chair and vice chair.</a:t>
            </a:r>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4</a:t>
            </a:fld>
            <a:endParaRPr lang="en-US"/>
          </a:p>
        </p:txBody>
      </p:sp>
    </p:spTree>
    <p:extLst>
      <p:ext uri="{BB962C8B-B14F-4D97-AF65-F5344CB8AC3E}">
        <p14:creationId xmlns:p14="http://schemas.microsoft.com/office/powerpoint/2010/main" val="2335027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48282" y="284176"/>
            <a:ext cx="11862486" cy="1508760"/>
          </a:xfrm>
        </p:spPr>
        <p:txBody>
          <a:bodyPr>
            <a:noAutofit/>
          </a:bodyPr>
          <a:lstStyle/>
          <a:p>
            <a:r>
              <a:rPr lang="en-US" dirty="0"/>
              <a:t>§18-5A-5. </a:t>
            </a:r>
            <a:br>
              <a:rPr lang="en-US" dirty="0"/>
            </a:br>
            <a:r>
              <a:rPr lang="en-US" dirty="0"/>
              <a:t>Public school Faculty Senates established</a:t>
            </a:r>
          </a:p>
        </p:txBody>
      </p:sp>
      <p:sp>
        <p:nvSpPr>
          <p:cNvPr id="3" name="Content Placeholder 2"/>
          <p:cNvSpPr>
            <a:spLocks noGrp="1"/>
          </p:cNvSpPr>
          <p:nvPr>
            <p:ph idx="1"/>
          </p:nvPr>
        </p:nvSpPr>
        <p:spPr>
          <a:xfrm>
            <a:off x="397565" y="2062480"/>
            <a:ext cx="11439939" cy="4611826"/>
          </a:xfrm>
        </p:spPr>
        <p:txBody>
          <a:bodyPr>
            <a:normAutofit/>
          </a:bodyPr>
          <a:lstStyle/>
          <a:p>
            <a:r>
              <a:rPr lang="en-US" sz="2400" b="1" dirty="0"/>
              <a:t>Agenda -</a:t>
            </a:r>
            <a:r>
              <a:rPr lang="en-US" sz="2400" dirty="0"/>
              <a:t> An agenda of matters to be considered at a scheduled meeting of the Faculty Senate shall be available to the members at least two employment days prior to the meeting. For emergency meetings, the agenda shall be available as soon as possible prior to the meeting. The agenda is developed by the chair.</a:t>
            </a:r>
          </a:p>
          <a:p>
            <a:r>
              <a:rPr lang="en-US" sz="2400" b="1" dirty="0"/>
              <a:t>Committees -</a:t>
            </a:r>
            <a:r>
              <a:rPr lang="en-US" sz="2400" dirty="0"/>
              <a:t> The chair of the Faculty Senate may appoint such committees as may be desirable to study and submit recommendations to the full Faculty Senate, but the acts of the Faculty Senate shall be voted upon by the full body.</a:t>
            </a:r>
          </a:p>
          <a:p>
            <a:r>
              <a:rPr lang="en-US" sz="2400" b="1" dirty="0"/>
              <a:t>Organizational structure –</a:t>
            </a:r>
            <a:r>
              <a:rPr lang="en-US" sz="2400" dirty="0"/>
              <a:t> Elected officers are mandatory by statute. Committees are optional. Roberts Rules of Order are optional but highly recommended. Budgets are required. Bylaws/procedures for operation are strongly suggested.</a:t>
            </a:r>
          </a:p>
          <a:p>
            <a:endParaRPr lang="en-US" dirty="0"/>
          </a:p>
        </p:txBody>
      </p:sp>
      <p:sp>
        <p:nvSpPr>
          <p:cNvPr id="2" name="Slide Number Placeholder 1"/>
          <p:cNvSpPr>
            <a:spLocks noGrp="1"/>
          </p:cNvSpPr>
          <p:nvPr>
            <p:ph type="sldNum" sz="quarter" idx="12"/>
          </p:nvPr>
        </p:nvSpPr>
        <p:spPr>
          <a:xfrm>
            <a:off x="10658927" y="6422854"/>
            <a:ext cx="946264" cy="365125"/>
          </a:xfrm>
        </p:spPr>
        <p:txBody>
          <a:bodyPr/>
          <a:lstStyle/>
          <a:p>
            <a:fld id="{D9C0AE10-D036-4E63-A207-5920558E3C5E}" type="slidenum">
              <a:rPr lang="en-US" smtClean="0"/>
              <a:t>5</a:t>
            </a:fld>
            <a:endParaRPr lang="en-US"/>
          </a:p>
        </p:txBody>
      </p:sp>
    </p:spTree>
    <p:extLst>
      <p:ext uri="{BB962C8B-B14F-4D97-AF65-F5344CB8AC3E}">
        <p14:creationId xmlns:p14="http://schemas.microsoft.com/office/powerpoint/2010/main" val="356154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46" y="284176"/>
            <a:ext cx="11252407" cy="1508760"/>
          </a:xfrm>
        </p:spPr>
        <p:txBody>
          <a:bodyPr>
            <a:noAutofit/>
          </a:bodyPr>
          <a:lstStyle/>
          <a:p>
            <a:r>
              <a:rPr lang="en-US" dirty="0"/>
              <a:t>§18-5A-5. </a:t>
            </a:r>
            <a:br>
              <a:rPr lang="en-US" dirty="0"/>
            </a:br>
            <a:r>
              <a:rPr lang="en-US" dirty="0"/>
              <a:t>Public school Faculty Senates established</a:t>
            </a:r>
          </a:p>
        </p:txBody>
      </p:sp>
      <p:sp>
        <p:nvSpPr>
          <p:cNvPr id="3" name="Content Placeholder 2"/>
          <p:cNvSpPr>
            <a:spLocks noGrp="1"/>
          </p:cNvSpPr>
          <p:nvPr>
            <p:ph idx="1"/>
          </p:nvPr>
        </p:nvSpPr>
        <p:spPr>
          <a:xfrm>
            <a:off x="202019" y="2011680"/>
            <a:ext cx="11408734" cy="4527344"/>
          </a:xfrm>
        </p:spPr>
        <p:txBody>
          <a:bodyPr>
            <a:normAutofit/>
          </a:bodyPr>
          <a:lstStyle/>
          <a:p>
            <a:pPr marL="0" indent="0">
              <a:buNone/>
            </a:pPr>
            <a:r>
              <a:rPr lang="en-US" sz="2800" b="1" dirty="0"/>
              <a:t>Control of funds</a:t>
            </a:r>
            <a:endParaRPr lang="en-US" sz="2800" dirty="0"/>
          </a:p>
          <a:p>
            <a:pPr lvl="0"/>
            <a:r>
              <a:rPr lang="en-US" sz="2400" b="1" dirty="0"/>
              <a:t>$400 per professional instructional personnel</a:t>
            </a:r>
            <a:r>
              <a:rPr lang="en-US" sz="2400" dirty="0"/>
              <a:t> employed at the school. Each Faculty Senate shall control funds allocated to the school from legislative appropriations pursuant to 18-9A-9. </a:t>
            </a:r>
          </a:p>
          <a:p>
            <a:pPr lvl="0"/>
            <a:r>
              <a:rPr lang="en-US" sz="2400" dirty="0"/>
              <a:t>$300 allotted to each teacher/librarian…Funds to be spent on </a:t>
            </a:r>
            <a:r>
              <a:rPr lang="en-US" sz="2400" b="1" dirty="0"/>
              <a:t>academic materials, supplies or equipment </a:t>
            </a:r>
            <a:r>
              <a:rPr lang="en-US" sz="2400" dirty="0"/>
              <a:t>which, in the judgment of the teacher or librarian, will assist in providing instruction to teacher’s assigned academic subjects. The term “academic materials, supplies and equipment” are construed broadly but </a:t>
            </a:r>
            <a:r>
              <a:rPr lang="en-US" sz="2400" u="sng" dirty="0"/>
              <a:t>cannot</a:t>
            </a:r>
            <a:r>
              <a:rPr lang="en-US" sz="2400" dirty="0"/>
              <a:t> include interscholastic athletics.</a:t>
            </a:r>
          </a:p>
          <a:p>
            <a:pPr lvl="0"/>
            <a:r>
              <a:rPr lang="en-US" sz="2400" dirty="0"/>
              <a:t>$1oo remains in Faculty Senate fund to be spent as voted upon.</a:t>
            </a:r>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6</a:t>
            </a:fld>
            <a:endParaRPr lang="en-US"/>
          </a:p>
        </p:txBody>
      </p:sp>
    </p:spTree>
    <p:extLst>
      <p:ext uri="{BB962C8B-B14F-4D97-AF65-F5344CB8AC3E}">
        <p14:creationId xmlns:p14="http://schemas.microsoft.com/office/powerpoint/2010/main" val="2592746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989" y="284176"/>
            <a:ext cx="11368216" cy="1508760"/>
          </a:xfrm>
        </p:spPr>
        <p:txBody>
          <a:bodyPr>
            <a:noAutofit/>
          </a:bodyPr>
          <a:lstStyle/>
          <a:p>
            <a:r>
              <a:rPr lang="en-US" dirty="0"/>
              <a:t>§</a:t>
            </a:r>
            <a:r>
              <a:rPr lang="en-US" cap="none" dirty="0"/>
              <a:t>18-5a-5. </a:t>
            </a:r>
            <a:br>
              <a:rPr lang="en-US" dirty="0"/>
            </a:br>
            <a:r>
              <a:rPr lang="en-US" dirty="0"/>
              <a:t>Public school Faculty Senates established</a:t>
            </a:r>
          </a:p>
        </p:txBody>
      </p:sp>
      <p:sp>
        <p:nvSpPr>
          <p:cNvPr id="3" name="Content Placeholder 2"/>
          <p:cNvSpPr>
            <a:spLocks noGrp="1"/>
          </p:cNvSpPr>
          <p:nvPr>
            <p:ph idx="1"/>
          </p:nvPr>
        </p:nvSpPr>
        <p:spPr>
          <a:xfrm>
            <a:off x="116958" y="2133599"/>
            <a:ext cx="11002055" cy="4504919"/>
          </a:xfrm>
        </p:spPr>
        <p:txBody>
          <a:bodyPr>
            <a:normAutofit/>
          </a:bodyPr>
          <a:lstStyle/>
          <a:p>
            <a:pPr lvl="0"/>
            <a:r>
              <a:rPr lang="en-US" sz="2400" dirty="0"/>
              <a:t>Accounts shall be maintained of the allocations and expenditures of such funds for the purpose of financial audit. </a:t>
            </a:r>
          </a:p>
          <a:p>
            <a:pPr lvl="0"/>
            <a:r>
              <a:rPr lang="en-US" sz="2400" dirty="0"/>
              <a:t>Additional funds from beverages (18-2-6a) </a:t>
            </a:r>
          </a:p>
          <a:p>
            <a:pPr marL="457200" lvl="2" indent="0">
              <a:buNone/>
            </a:pPr>
            <a:r>
              <a:rPr lang="en-US" sz="2400" b="1" dirty="0"/>
              <a:t>Seventy-five percent </a:t>
            </a:r>
            <a:r>
              <a:rPr lang="en-US" sz="2400" dirty="0"/>
              <a:t>of the profits from the sale of healthy beverages and soft drinks shall be allocated by a majority vote of the Faculty Senate of each school and </a:t>
            </a:r>
            <a:r>
              <a:rPr lang="en-US" sz="2400" b="1" dirty="0"/>
              <a:t>twenty-five percent </a:t>
            </a:r>
            <a:r>
              <a:rPr lang="en-US" sz="2400" dirty="0"/>
              <a:t>of the profits from the sale of healthy beverages and soft drinks shall be allocated to the purchase of necessary supplies by the principal of the school</a:t>
            </a:r>
            <a:r>
              <a:rPr lang="en-US" sz="2000" dirty="0"/>
              <a:t>.</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7</a:t>
            </a:fld>
            <a:endParaRPr lang="en-US"/>
          </a:p>
        </p:txBody>
      </p:sp>
    </p:spTree>
    <p:extLst>
      <p:ext uri="{BB962C8B-B14F-4D97-AF65-F5344CB8AC3E}">
        <p14:creationId xmlns:p14="http://schemas.microsoft.com/office/powerpoint/2010/main" val="612826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8"/>
            <a:ext cx="10311081" cy="1146834"/>
          </a:xfrm>
        </p:spPr>
        <p:txBody>
          <a:bodyPr>
            <a:noAutofit/>
          </a:bodyPr>
          <a:lstStyle/>
          <a:p>
            <a:r>
              <a:rPr lang="en-US" sz="3600" dirty="0"/>
              <a:t>§18-9A-9. </a:t>
            </a:r>
            <a:br>
              <a:rPr lang="en-US" sz="3600" dirty="0"/>
            </a:br>
            <a:r>
              <a:rPr lang="en-US" sz="3600" dirty="0"/>
              <a:t>Foundation allowance for other </a:t>
            </a:r>
            <a:br>
              <a:rPr lang="en-US" sz="3600" dirty="0"/>
            </a:br>
            <a:r>
              <a:rPr lang="en-US" sz="3600" dirty="0"/>
              <a:t>current expenses</a:t>
            </a:r>
          </a:p>
        </p:txBody>
      </p:sp>
      <p:sp>
        <p:nvSpPr>
          <p:cNvPr id="3" name="Content Placeholder 2"/>
          <p:cNvSpPr>
            <a:spLocks noGrp="1"/>
          </p:cNvSpPr>
          <p:nvPr>
            <p:ph idx="1"/>
          </p:nvPr>
        </p:nvSpPr>
        <p:spPr>
          <a:xfrm>
            <a:off x="180754" y="1988289"/>
            <a:ext cx="11344940" cy="4472762"/>
          </a:xfrm>
        </p:spPr>
        <p:txBody>
          <a:bodyPr>
            <a:normAutofit/>
          </a:bodyPr>
          <a:lstStyle/>
          <a:p>
            <a:pPr marL="0" indent="0">
              <a:buNone/>
            </a:pPr>
            <a:r>
              <a:rPr lang="en-US" sz="2800" b="1" dirty="0"/>
              <a:t>Funds for Faculty Senate</a:t>
            </a:r>
            <a:endParaRPr lang="en-US" sz="2800" dirty="0"/>
          </a:p>
          <a:p>
            <a:r>
              <a:rPr lang="en-US" sz="2400" dirty="0"/>
              <a:t>For academic materials, supplies and equipment for use in instructional programs, $400 multiplied by the number of professional instructional personnel and professional student support personnel employed in the schools of the county.</a:t>
            </a:r>
          </a:p>
          <a:p>
            <a:r>
              <a:rPr lang="en-US" sz="2400" dirty="0"/>
              <a:t> Distribution shall be made to each county for allocation to the Faculty Senate of each school in the county on the basis of $400 per professional instructional personnel employed at the school.</a:t>
            </a:r>
          </a:p>
          <a:p>
            <a:r>
              <a:rPr lang="en-US" sz="2400" dirty="0"/>
              <a:t>Every September county boards shall forward to each school for the use by Faculty Senates the appropriation specified in this section. Each school shall be responsible for keeping accurate records of expenditures.</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8</a:t>
            </a:fld>
            <a:endParaRPr lang="en-US"/>
          </a:p>
        </p:txBody>
      </p:sp>
    </p:spTree>
    <p:extLst>
      <p:ext uri="{BB962C8B-B14F-4D97-AF65-F5344CB8AC3E}">
        <p14:creationId xmlns:p14="http://schemas.microsoft.com/office/powerpoint/2010/main" val="2195836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86" y="284176"/>
            <a:ext cx="11442357" cy="1508760"/>
          </a:xfrm>
        </p:spPr>
        <p:txBody>
          <a:bodyPr>
            <a:noAutofit/>
          </a:bodyPr>
          <a:lstStyle/>
          <a:p>
            <a:r>
              <a:rPr lang="en-US" dirty="0"/>
              <a:t>§18-5A-5. </a:t>
            </a:r>
            <a:br>
              <a:rPr lang="en-US" dirty="0"/>
            </a:br>
            <a:r>
              <a:rPr lang="en-US" dirty="0"/>
              <a:t>Public school Faculty Senates established</a:t>
            </a:r>
          </a:p>
        </p:txBody>
      </p:sp>
      <p:sp>
        <p:nvSpPr>
          <p:cNvPr id="3" name="Content Placeholder 2"/>
          <p:cNvSpPr>
            <a:spLocks noGrp="1"/>
          </p:cNvSpPr>
          <p:nvPr>
            <p:ph idx="1"/>
          </p:nvPr>
        </p:nvSpPr>
        <p:spPr>
          <a:xfrm>
            <a:off x="432486" y="1913515"/>
            <a:ext cx="11663436" cy="4455463"/>
          </a:xfrm>
        </p:spPr>
        <p:txBody>
          <a:bodyPr>
            <a:normAutofit/>
          </a:bodyPr>
          <a:lstStyle/>
          <a:p>
            <a:pPr marL="0" indent="0">
              <a:buNone/>
            </a:pPr>
            <a:r>
              <a:rPr lang="en-US" sz="2800" b="1" dirty="0"/>
              <a:t>Responsibilities-Your Rights and Duty </a:t>
            </a:r>
            <a:endParaRPr lang="en-US" sz="2800" dirty="0"/>
          </a:p>
          <a:p>
            <a:pPr lvl="0"/>
            <a:r>
              <a:rPr lang="en-US" sz="2400" dirty="0"/>
              <a:t>Regular meetings - At least six two-hour blocks of time for Faculty Senate meetings with at least one two-hour block of time scheduled in the first month of the employment term, at least one two-hour block of time scheduled in the last month of the employment term and at least one two-hour block of time scheduled in each of the months of October, December, February and April</a:t>
            </a:r>
          </a:p>
          <a:p>
            <a:pPr lvl="0"/>
            <a:r>
              <a:rPr lang="en-US" sz="2400" dirty="0"/>
              <a:t>Control of funds allocated from legislative appropriations- $400</a:t>
            </a:r>
          </a:p>
          <a:p>
            <a:pPr lvl="0"/>
            <a:r>
              <a:rPr lang="en-US" sz="2400" dirty="0"/>
              <a:t>Each Faculty Senate shall elect three faculty representatives to the local school improvement council.</a:t>
            </a:r>
          </a:p>
          <a:p>
            <a:endParaRPr lang="en-US" dirty="0"/>
          </a:p>
        </p:txBody>
      </p:sp>
      <p:sp>
        <p:nvSpPr>
          <p:cNvPr id="4" name="Slide Number Placeholder 3"/>
          <p:cNvSpPr>
            <a:spLocks noGrp="1"/>
          </p:cNvSpPr>
          <p:nvPr>
            <p:ph type="sldNum" sz="quarter" idx="12"/>
          </p:nvPr>
        </p:nvSpPr>
        <p:spPr>
          <a:xfrm>
            <a:off x="10658927" y="6422854"/>
            <a:ext cx="946264" cy="365125"/>
          </a:xfrm>
        </p:spPr>
        <p:txBody>
          <a:bodyPr/>
          <a:lstStyle/>
          <a:p>
            <a:fld id="{D9C0AE10-D036-4E63-A207-5920558E3C5E}" type="slidenum">
              <a:rPr lang="en-US" smtClean="0"/>
              <a:t>9</a:t>
            </a:fld>
            <a:endParaRPr lang="en-US"/>
          </a:p>
        </p:txBody>
      </p:sp>
    </p:spTree>
    <p:extLst>
      <p:ext uri="{BB962C8B-B14F-4D97-AF65-F5344CB8AC3E}">
        <p14:creationId xmlns:p14="http://schemas.microsoft.com/office/powerpoint/2010/main" val="3323977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Custom 2">
      <a:dk1>
        <a:srgbClr val="2C2C2C"/>
      </a:dk1>
      <a:lt1>
        <a:srgbClr val="FFFFFF"/>
      </a:lt1>
      <a:dk2>
        <a:srgbClr val="0050B6"/>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4C88A3B2CF8D6469CDD9617A1ECF9DF" ma:contentTypeVersion="5" ma:contentTypeDescription="Create a new document." ma:contentTypeScope="" ma:versionID="77429de885901b17ce6f437e144de780">
  <xsd:schema xmlns:xsd="http://www.w3.org/2001/XMLSchema" xmlns:xs="http://www.w3.org/2001/XMLSchema" xmlns:p="http://schemas.microsoft.com/office/2006/metadata/properties" xmlns:ns3="52e0c0fb-a438-4098-a52b-c869da6dffab" targetNamespace="http://schemas.microsoft.com/office/2006/metadata/properties" ma:root="true" ma:fieldsID="c8f4d6e3b33adb36bbd18babcd174de4" ns3:_="">
    <xsd:import namespace="52e0c0fb-a438-4098-a52b-c869da6dffab"/>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e0c0fb-a438-4098-a52b-c869da6dffab"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_activity" ma:index="12"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52e0c0fb-a438-4098-a52b-c869da6dffab" xsi:nil="true"/>
  </documentManagement>
</p:properties>
</file>

<file path=customXml/itemProps1.xml><?xml version="1.0" encoding="utf-8"?>
<ds:datastoreItem xmlns:ds="http://schemas.openxmlformats.org/officeDocument/2006/customXml" ds:itemID="{A5DDE9AD-FD2A-477B-91A3-B5410EC1D3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e0c0fb-a438-4098-a52b-c869da6dff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6FA7A4-EFBA-4498-B75D-21EF531BA601}">
  <ds:schemaRefs>
    <ds:schemaRef ds:uri="http://schemas.microsoft.com/sharepoint/v3/contenttype/forms"/>
  </ds:schemaRefs>
</ds:datastoreItem>
</file>

<file path=customXml/itemProps3.xml><?xml version="1.0" encoding="utf-8"?>
<ds:datastoreItem xmlns:ds="http://schemas.openxmlformats.org/officeDocument/2006/customXml" ds:itemID="{D89AE65F-B7F3-4EF1-A5ED-AA12FC890F09}">
  <ds:schemaRefs>
    <ds:schemaRef ds:uri="http://purl.org/dc/dcmitype/"/>
    <ds:schemaRef ds:uri="http://schemas.microsoft.com/office/infopath/2007/PartnerControls"/>
    <ds:schemaRef ds:uri="http://schemas.microsoft.com/office/2006/metadata/properties"/>
    <ds:schemaRef ds:uri="http://schemas.openxmlformats.org/package/2006/metadata/core-properties"/>
    <ds:schemaRef ds:uri="http://schemas.microsoft.com/office/2006/documentManagement/types"/>
    <ds:schemaRef ds:uri="http://purl.org/dc/terms/"/>
    <ds:schemaRef ds:uri="52e0c0fb-a438-4098-a52b-c869da6dffab"/>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TM03090430[[fn=Banded]]</Template>
  <TotalTime>2338</TotalTime>
  <Words>4509</Words>
  <Application>Microsoft Office PowerPoint</Application>
  <PresentationFormat>Widescreen</PresentationFormat>
  <Paragraphs>195</Paragraphs>
  <Slides>32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Calibri</vt:lpstr>
      <vt:lpstr>Corbel</vt:lpstr>
      <vt:lpstr>Courier New</vt:lpstr>
      <vt:lpstr>Wingdings</vt:lpstr>
      <vt:lpstr>Banded</vt:lpstr>
      <vt:lpstr>Faculty Senates</vt:lpstr>
      <vt:lpstr>Faculty Senates</vt:lpstr>
      <vt:lpstr>§18-5A-5.  Public school Faculty Senates established</vt:lpstr>
      <vt:lpstr>§18-5A-5.  Public school Faculty Senates established</vt:lpstr>
      <vt:lpstr>§18-5A-5.  Public school Faculty Senates established</vt:lpstr>
      <vt:lpstr>§18-5A-5.  Public school Faculty Senates established</vt:lpstr>
      <vt:lpstr>§18-5a-5.  Public school Faculty Senates established</vt:lpstr>
      <vt:lpstr>§18-9A-9.  Foundation allowance for other  current expenses</vt:lpstr>
      <vt:lpstr>§18-5A-5.  Public school Faculty Senates established</vt:lpstr>
      <vt:lpstr>§18-5A-5.  Public school Faculty Senates established</vt:lpstr>
      <vt:lpstr>§18-5A-5.  Public school Faculty Senates established</vt:lpstr>
      <vt:lpstr>§18-5A-5.  Public school Faculty Senates established</vt:lpstr>
      <vt:lpstr>Faculty Senates are…</vt:lpstr>
      <vt:lpstr>Additionally…</vt:lpstr>
      <vt:lpstr>§18-5A-5.  Public school Faculty Senates established</vt:lpstr>
      <vt:lpstr>WVBE Policy 5000 – Hiring</vt:lpstr>
      <vt:lpstr>Further Discussion on Hiring WVBE Policy 5000 – section 6:   Hiring of Classroom Teachers </vt:lpstr>
      <vt:lpstr>Further Discussion on Hiring WVBE Policy 5000 – section 6:   Hiring of Classroom Teachers </vt:lpstr>
      <vt:lpstr>Further Discussion on Hiring WVBE Policy 5000 – section 6:   Hiring of Classroom Teachers </vt:lpstr>
      <vt:lpstr>Further Discussion on Hiring WVBE Policy 5000 – section 6:   Hiring of Classroom Teachers </vt:lpstr>
      <vt:lpstr>Further Discussion on Hiring WVBE Policy 5000 – section 7:   Faculty Senate Recommendation Process</vt:lpstr>
      <vt:lpstr>Further Discussion on Hiring WVBE Policy 5000 – section 7:   Faculty Senate Recommendation Process</vt:lpstr>
      <vt:lpstr>Further Discussion on Hiring WVBE Policy 5000 – section 7:   Faculty Senate Recommendation Process</vt:lpstr>
      <vt:lpstr>Further Discussion on Hiring WVBE Policy 5000 – section 7:   Faculty Senate Recommendation Process</vt:lpstr>
      <vt:lpstr>Further Discussion on Hiring WVBE Policy 5000 – section 7:   Faculty Senate Recommendation Process</vt:lpstr>
      <vt:lpstr>Further Discussion on Hiring WVBE Policy 5000 – section 7:   Faculty Senate Recommendation Process</vt:lpstr>
      <vt:lpstr>Further Discussion on Hiring WVBE Policy 5000 – section 7:   Faculty Senate Recommendation Process</vt:lpstr>
      <vt:lpstr>Further Discussion on Hiring WVBE Policy 5000 – section 7:   Faculty Senate Recommendation Process</vt:lpstr>
      <vt:lpstr>Further Discussion on Hiring WVBE Policy 5000 – section 7:   Faculty Senate Recommendation Process</vt:lpstr>
      <vt:lpstr>Further Discussion on Hiring WVBE Policy 5000 – section 7:   Faculty Senate Recommendation Process</vt:lpstr>
      <vt:lpstr>Further Discussion on Hiring WVBE Policy 5000 – section 8:   Training</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Senates</dc:title>
  <dc:creator>KRandolph</dc:creator>
  <cp:lastModifiedBy>Jennifer  Wood</cp:lastModifiedBy>
  <cp:revision>28</cp:revision>
  <cp:lastPrinted>2021-11-30T20:10:42Z</cp:lastPrinted>
  <dcterms:created xsi:type="dcterms:W3CDTF">2017-07-12T17:25:54Z</dcterms:created>
  <dcterms:modified xsi:type="dcterms:W3CDTF">2025-10-22T17:04:08Z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0x01010084C88A3B2CF8D6469CDD9617A1ECF9DF</vt:lpwstr>
  </property>
</Properties>
</file>