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Montserrat SemiBold" panose="00000700000000000000" pitchFamily="2" charset="0"/>
      <p:regular r:id="rId17"/>
      <p:bold r:id="rId18"/>
      <p:italic r:id="rId19"/>
      <p:boldItalic r:id="rId20"/>
    </p:embeddedFont>
    <p:embeddedFont>
      <p:font typeface="Open Sans" panose="020B0606030504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3E73EA-748F-4D40-A80B-7E442289A450}">
  <a:tblStyle styleId="{DA3E73EA-748F-4D40-A80B-7E442289A45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e03fd059b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ee03fd059b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acebook.com/share/v/1BVePzwUgX/" TargetMode="Externa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555432" y="2488852"/>
            <a:ext cx="9081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OVERCOMING BARRIERS</a:t>
            </a:r>
            <a:endParaRPr/>
          </a:p>
        </p:txBody>
      </p:sp>
      <p:sp>
        <p:nvSpPr>
          <p:cNvPr id="86" name="Google Shape;86;p13"/>
          <p:cNvSpPr/>
          <p:nvPr/>
        </p:nvSpPr>
        <p:spPr>
          <a:xfrm>
            <a:off x="1771650" y="3340298"/>
            <a:ext cx="8648700" cy="3810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762000" y="3606998"/>
            <a:ext cx="106680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Open Sans"/>
                <a:ea typeface="Open Sans"/>
                <a:cs typeface="Open Sans"/>
                <a:sym typeface="Open Sans"/>
              </a:rPr>
              <a:t>How Education West Virginia-Mercer </a:t>
            </a:r>
            <a:r>
              <a:rPr lang="en-US" sz="1500">
                <a:solidFill>
                  <a:srgbClr val="CBD5E1"/>
                </a:solidFill>
                <a:latin typeface="Open Sans"/>
                <a:ea typeface="Open Sans"/>
                <a:cs typeface="Open Sans"/>
                <a:sym typeface="Open Sans"/>
              </a:rPr>
              <a:t>Fought Back Against an Administration That Tried to Unilaterally Ban Them From Visiting Schools and S</a:t>
            </a:r>
            <a:r>
              <a:rPr lang="en-US" sz="1500" b="0" i="0" u="none" strike="noStrike" cap="none">
                <a:solidFill>
                  <a:srgbClr val="CBD5E1"/>
                </a:solidFill>
                <a:latin typeface="Open Sans"/>
                <a:ea typeface="Open Sans"/>
                <a:cs typeface="Open Sans"/>
                <a:sym typeface="Open Sans"/>
              </a:rPr>
              <a:t>ecured Protected Worksite Entry Rights under </a:t>
            </a:r>
            <a:r>
              <a:rPr lang="en-US" sz="1500">
                <a:solidFill>
                  <a:srgbClr val="CBD5E1"/>
                </a:solidFill>
                <a:latin typeface="Open Sans"/>
                <a:ea typeface="Open Sans"/>
                <a:cs typeface="Open Sans"/>
                <a:sym typeface="Open Sans"/>
              </a:rPr>
              <a:t>New </a:t>
            </a:r>
            <a:r>
              <a:rPr lang="en-US" sz="1500" b="0" i="0" u="none" strike="noStrike" cap="none">
                <a:solidFill>
                  <a:srgbClr val="CBD5E1"/>
                </a:solidFill>
                <a:latin typeface="Open Sans"/>
                <a:ea typeface="Open Sans"/>
                <a:cs typeface="Open Sans"/>
                <a:sym typeface="Open Sans"/>
              </a:rPr>
              <a:t>Board Policy K-08.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02593" y="2200275"/>
            <a:ext cx="3238500" cy="32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2"/>
          <p:cNvSpPr txBox="1"/>
          <p:nvPr/>
        </p:nvSpPr>
        <p:spPr>
          <a:xfrm>
            <a:off x="6310312" y="2312193"/>
            <a:ext cx="537567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Guaranteed Right of Entry</a:t>
            </a:r>
            <a:endParaRPr/>
          </a:p>
        </p:txBody>
      </p:sp>
      <p:sp>
        <p:nvSpPr>
          <p:cNvPr id="228" name="Google Shape;228;p22"/>
          <p:cNvSpPr txBox="1"/>
          <p:nvPr/>
        </p:nvSpPr>
        <p:spPr>
          <a:xfrm>
            <a:off x="6310312" y="2750343"/>
            <a:ext cx="5119687" cy="77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This is a major victory for Education West Virginia-Mercer. By organizing, packing public board sessions, and contesting overreach, we have:</a:t>
            </a:r>
            <a:endParaRPr/>
          </a:p>
        </p:txBody>
      </p:sp>
      <p:pic>
        <p:nvPicPr>
          <p:cNvPr id="229" name="Google Shape;229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59743" y="2257425"/>
            <a:ext cx="3124200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2"/>
          <p:cNvSpPr txBox="1"/>
          <p:nvPr/>
        </p:nvSpPr>
        <p:spPr>
          <a:xfrm>
            <a:off x="6596062" y="3689151"/>
            <a:ext cx="4833937" cy="258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Secured a clear, written, legal path for worksite representation.</a:t>
            </a:r>
            <a:endParaRPr/>
          </a:p>
        </p:txBody>
      </p:sp>
      <p:sp>
        <p:nvSpPr>
          <p:cNvPr id="231" name="Google Shape;231;p22"/>
          <p:cNvSpPr txBox="1"/>
          <p:nvPr/>
        </p:nvSpPr>
        <p:spPr>
          <a:xfrm>
            <a:off x="6596062" y="4062412"/>
            <a:ext cx="4833937" cy="51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Guaranteed rights to interact with existing members during workdays.</a:t>
            </a:r>
            <a:endParaRPr/>
          </a:p>
        </p:txBody>
      </p:sp>
      <p:sp>
        <p:nvSpPr>
          <p:cNvPr id="232" name="Google Shape;232;p22"/>
          <p:cNvSpPr txBox="1"/>
          <p:nvPr/>
        </p:nvSpPr>
        <p:spPr>
          <a:xfrm>
            <a:off x="6596062" y="4694634"/>
            <a:ext cx="4833937" cy="51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Preserved critical avenues to organize and connect with non-members.</a:t>
            </a:r>
            <a:endParaRPr/>
          </a:p>
        </p:txBody>
      </p:sp>
      <p:sp>
        <p:nvSpPr>
          <p:cNvPr id="233" name="Google Shape;233;p22"/>
          <p:cNvSpPr txBox="1"/>
          <p:nvPr/>
        </p:nvSpPr>
        <p:spPr>
          <a:xfrm>
            <a:off x="952500" y="571500"/>
            <a:ext cx="1100137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THE ADVOCACY TRIUMPH</a:t>
            </a:r>
            <a:endParaRPr/>
          </a:p>
        </p:txBody>
      </p:sp>
      <p:sp>
        <p:nvSpPr>
          <p:cNvPr id="234" name="Google Shape;234;p22"/>
          <p:cNvSpPr/>
          <p:nvPr/>
        </p:nvSpPr>
        <p:spPr>
          <a:xfrm>
            <a:off x="762000" y="571500"/>
            <a:ext cx="57150" cy="4476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10312" y="3689151"/>
            <a:ext cx="13335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10312" y="4062412"/>
            <a:ext cx="13335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10312" y="4694634"/>
            <a:ext cx="13335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506265"/>
            <a:ext cx="5119687" cy="2626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0312" y="2506265"/>
            <a:ext cx="5119687" cy="262651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1104900" y="2849165"/>
            <a:ext cx="465558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B45309"/>
                </a:solidFill>
                <a:latin typeface="Montserrat"/>
                <a:ea typeface="Montserrat"/>
                <a:cs typeface="Montserrat"/>
                <a:sym typeface="Montserrat"/>
              </a:rPr>
              <a:t>May 2024: Friction Begins</a:t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1104900" y="3220640"/>
            <a:ext cx="4433887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1104900" y="3592115"/>
            <a:ext cx="4433887" cy="103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Hostility originates at the leadership tier as Mercer County Central Office administration begins exhibiting dismissive and occasionally aggressive behaviors toward MCEA and union leadership.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653212" y="2849165"/>
            <a:ext cx="465558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B45309"/>
                </a:solidFill>
                <a:latin typeface="Montserrat"/>
                <a:ea typeface="Montserrat"/>
                <a:cs typeface="Montserrat"/>
                <a:sym typeface="Montserrat"/>
              </a:rPr>
              <a:t>September 2024: Member Outcry</a:t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6653212" y="3220640"/>
            <a:ext cx="4433887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6653212" y="3592115"/>
            <a:ext cx="4433887" cy="103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The friction trickles down to school campuses. Multiple members raise formal concerns regarding unprofessional conduct and heavy-handed actions from certain Central Office administrators.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952500" y="571500"/>
            <a:ext cx="1100137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THE RISING TENSIONS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762000" y="571500"/>
            <a:ext cx="57150" cy="4476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/>
          <p:nvPr/>
        </p:nvSpPr>
        <p:spPr>
          <a:xfrm>
            <a:off x="762000" y="571500"/>
            <a:ext cx="57300" cy="44760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" name="Google Shape;109;p15"/>
          <p:cNvGrpSpPr/>
          <p:nvPr/>
        </p:nvGrpSpPr>
        <p:grpSpPr>
          <a:xfrm>
            <a:off x="762000" y="1714500"/>
            <a:ext cx="5143500" cy="3810000"/>
            <a:chOff x="0" y="0"/>
            <a:chExt cx="5143500" cy="3810000"/>
          </a:xfrm>
        </p:grpSpPr>
        <p:sp>
          <p:nvSpPr>
            <p:cNvPr id="110" name="Google Shape;110;p15"/>
            <p:cNvSpPr/>
            <p:nvPr/>
          </p:nvSpPr>
          <p:spPr>
            <a:xfrm>
              <a:off x="0" y="0"/>
              <a:ext cx="5143500" cy="3810000"/>
            </a:xfrm>
            <a:prstGeom prst="roundRect">
              <a:avLst>
                <a:gd name="adj" fmla="val 3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11" name="Google Shape;111;p15"/>
            <p:cNvPicPr preferRelativeResize="0"/>
            <p:nvPr/>
          </p:nvPicPr>
          <p:blipFill rotWithShape="1">
            <a:blip r:embed="rId5">
              <a:alphaModFix/>
            </a:blip>
            <a:srcRect t="619" b="33540"/>
            <a:stretch/>
          </p:blipFill>
          <p:spPr>
            <a:xfrm>
              <a:off x="0" y="0"/>
              <a:ext cx="5143500" cy="1905000"/>
            </a:xfrm>
            <a:prstGeom prst="roundRect">
              <a:avLst>
                <a:gd name="adj" fmla="val 6000"/>
              </a:avLst>
            </a:prstGeom>
            <a:noFill/>
            <a:ln>
              <a:noFill/>
            </a:ln>
          </p:spPr>
        </p:pic>
        <p:sp>
          <p:nvSpPr>
            <p:cNvPr id="112" name="Google Shape;112;p15"/>
            <p:cNvSpPr/>
            <p:nvPr/>
          </p:nvSpPr>
          <p:spPr>
            <a:xfrm>
              <a:off x="0" y="952500"/>
              <a:ext cx="5143500" cy="952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5"/>
            <p:cNvSpPr txBox="1"/>
            <p:nvPr/>
          </p:nvSpPr>
          <p:spPr>
            <a:xfrm>
              <a:off x="285750" y="2095500"/>
              <a:ext cx="4572000" cy="15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1E3A8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 Vote of No Confidence</a:t>
              </a:r>
              <a:endParaRPr sz="1800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275" b="0">
                  <a:solidFill>
                    <a:srgbClr val="334155"/>
                  </a:solidFill>
                  <a:latin typeface="Open Sans"/>
                  <a:ea typeface="Open Sans"/>
                  <a:cs typeface="Open Sans"/>
                  <a:sym typeface="Open Sans"/>
                </a:rPr>
                <a:t>The accumulation of aggressive behavior toward union representatives and structural dismissiveness prompts MCEA to draw a line. In January 2025, MCEA publicly moves to oppose the contract renewal of Superintendent Ed Toman.</a:t>
              </a:r>
              <a:endParaRPr sz="1275" b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14" name="Google Shape;114;p15"/>
          <p:cNvGrpSpPr/>
          <p:nvPr/>
        </p:nvGrpSpPr>
        <p:grpSpPr>
          <a:xfrm>
            <a:off x="6286500" y="1714500"/>
            <a:ext cx="5143500" cy="3810000"/>
            <a:chOff x="0" y="0"/>
            <a:chExt cx="5143500" cy="3810000"/>
          </a:xfrm>
        </p:grpSpPr>
        <p:sp>
          <p:nvSpPr>
            <p:cNvPr id="115" name="Google Shape;115;p15"/>
            <p:cNvSpPr/>
            <p:nvPr/>
          </p:nvSpPr>
          <p:spPr>
            <a:xfrm>
              <a:off x="0" y="0"/>
              <a:ext cx="5143500" cy="3810000"/>
            </a:xfrm>
            <a:prstGeom prst="roundRect">
              <a:avLst>
                <a:gd name="adj" fmla="val 3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 txBox="1"/>
            <p:nvPr/>
          </p:nvSpPr>
          <p:spPr>
            <a:xfrm>
              <a:off x="285750" y="285750"/>
              <a:ext cx="45720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1875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1E3A8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United Front</a:t>
              </a:r>
              <a:endParaRPr sz="1800" b="1" dirty="0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275" b="0" dirty="0">
                  <a:solidFill>
                    <a:srgbClr val="334155"/>
                  </a:solidFill>
                  <a:latin typeface="Open Sans"/>
                  <a:ea typeface="Open Sans"/>
                  <a:cs typeface="Open Sans"/>
                  <a:sym typeface="Open Sans"/>
                </a:rPr>
                <a:t>On January 20, 2025, members</a:t>
              </a:r>
              <a:r>
                <a:rPr lang="en-US" sz="1275" dirty="0">
                  <a:solidFill>
                    <a:srgbClr val="334155"/>
                  </a:solidFill>
                  <a:latin typeface="Open Sans"/>
                  <a:ea typeface="Open Sans"/>
                  <a:cs typeface="Open Sans"/>
                  <a:sym typeface="Open Sans"/>
                </a:rPr>
                <a:t>, local, and state </a:t>
              </a:r>
              <a:r>
                <a:rPr lang="en-US" sz="1275" b="0" dirty="0">
                  <a:solidFill>
                    <a:srgbClr val="334155"/>
                  </a:solidFill>
                  <a:latin typeface="Open Sans"/>
                  <a:ea typeface="Open Sans"/>
                  <a:cs typeface="Open Sans"/>
                  <a:sym typeface="Open Sans"/>
                </a:rPr>
                <a:t>leadership  pack the Board of Education meeting, establishing the union as a strong, united front.</a:t>
              </a:r>
              <a:endParaRPr sz="1275" b="0" dirty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17" name="Google Shape;117;p15"/>
          <p:cNvSpPr txBox="1"/>
          <p:nvPr/>
        </p:nvSpPr>
        <p:spPr>
          <a:xfrm>
            <a:off x="952500" y="571500"/>
            <a:ext cx="11001300" cy="438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STANDING UP TO POWER</a:t>
            </a:r>
            <a:endParaRPr sz="2850" b="1">
              <a:solidFill>
                <a:srgbClr val="1E3A8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6"/>
          <p:cNvSpPr/>
          <p:nvPr/>
        </p:nvSpPr>
        <p:spPr>
          <a:xfrm>
            <a:off x="762000" y="571500"/>
            <a:ext cx="57300" cy="447600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16"/>
          <p:cNvGrpSpPr/>
          <p:nvPr/>
        </p:nvGrpSpPr>
        <p:grpSpPr>
          <a:xfrm>
            <a:off x="952500" y="571500"/>
            <a:ext cx="10477500" cy="447600"/>
            <a:chOff x="0" y="0"/>
            <a:chExt cx="10477500" cy="447600"/>
          </a:xfrm>
        </p:grpSpPr>
        <p:sp>
          <p:nvSpPr>
            <p:cNvPr id="125" name="Google Shape;125;p16"/>
            <p:cNvSpPr/>
            <p:nvPr/>
          </p:nvSpPr>
          <p:spPr>
            <a:xfrm>
              <a:off x="0" y="0"/>
              <a:ext cx="10477500" cy="447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0" y="0"/>
              <a:ext cx="10477500" cy="44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50" b="1">
                  <a:solidFill>
                    <a:srgbClr val="1E3A8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PARK AND HONK PROTEST</a:t>
              </a:r>
              <a:endParaRPr sz="2850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27" name="Google Shape;127;p16"/>
          <p:cNvGrpSpPr/>
          <p:nvPr/>
        </p:nvGrpSpPr>
        <p:grpSpPr>
          <a:xfrm>
            <a:off x="762000" y="1714500"/>
            <a:ext cx="6191400" cy="3810000"/>
            <a:chOff x="0" y="0"/>
            <a:chExt cx="6191400" cy="3810000"/>
          </a:xfrm>
        </p:grpSpPr>
        <p:sp>
          <p:nvSpPr>
            <p:cNvPr id="128" name="Google Shape;128;p16"/>
            <p:cNvSpPr/>
            <p:nvPr/>
          </p:nvSpPr>
          <p:spPr>
            <a:xfrm>
              <a:off x="0" y="0"/>
              <a:ext cx="6191400" cy="3810000"/>
            </a:xfrm>
            <a:prstGeom prst="roundRect">
              <a:avLst>
                <a:gd name="adj" fmla="val 3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381000" y="381000"/>
              <a:ext cx="5429400" cy="30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1E3A8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February 24, 2025: Mass Action</a:t>
              </a:r>
              <a:endParaRPr sz="1800" b="1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400" b="0">
                  <a:solidFill>
                    <a:srgbClr val="334155"/>
                  </a:solidFill>
                  <a:latin typeface="Open Sans"/>
                  <a:ea typeface="Open Sans"/>
                  <a:cs typeface="Open Sans"/>
                  <a:sym typeface="Open Sans"/>
                </a:rPr>
                <a:t>Local leadership attended the MCBOE meeting while local membership organized en masse in the parking lot.</a:t>
              </a:r>
              <a:endParaRPr sz="1400" b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400" b="0">
                  <a:solidFill>
                    <a:srgbClr val="334155"/>
                  </a:solidFill>
                  <a:latin typeface="Open Sans"/>
                  <a:ea typeface="Open Sans"/>
                  <a:cs typeface="Open Sans"/>
                  <a:sym typeface="Open Sans"/>
                </a:rPr>
                <a:t>Members honked their horns throughout the meeting, creating a powerful auditory demonstration of their opposition to Superintendent Toman’s continuing contract.</a:t>
              </a:r>
              <a:endParaRPr sz="1400" b="0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0" name="Google Shape;130;p16"/>
          <p:cNvGrpSpPr/>
          <p:nvPr/>
        </p:nvGrpSpPr>
        <p:grpSpPr>
          <a:xfrm>
            <a:off x="7239000" y="1714500"/>
            <a:ext cx="4191000" cy="3810000"/>
            <a:chOff x="0" y="0"/>
            <a:chExt cx="4191000" cy="3810000"/>
          </a:xfrm>
        </p:grpSpPr>
        <p:sp>
          <p:nvSpPr>
            <p:cNvPr id="131" name="Google Shape;131;p16"/>
            <p:cNvSpPr/>
            <p:nvPr/>
          </p:nvSpPr>
          <p:spPr>
            <a:xfrm>
              <a:off x="0" y="0"/>
              <a:ext cx="4191000" cy="3810000"/>
            </a:xfrm>
            <a:prstGeom prst="roundRect">
              <a:avLst>
                <a:gd name="adj" fmla="val 3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32" name="Google Shape;132;p16" descr="A cinematic, high-quality photograph of a protest scene at night with many cars in a parking lot, headlights shining, and people holding signs, with a professional documentary feel."/>
            <p:cNvPicPr preferRelativeResize="0"/>
            <p:nvPr/>
          </p:nvPicPr>
          <p:blipFill rotWithShape="1">
            <a:blip r:embed="rId4">
              <a:alphaModFix/>
            </a:blip>
            <a:srcRect t="1513" b="1522"/>
            <a:stretch/>
          </p:blipFill>
          <p:spPr>
            <a:xfrm>
              <a:off x="0" y="0"/>
              <a:ext cx="4191000" cy="2286000"/>
            </a:xfrm>
            <a:prstGeom prst="roundRect">
              <a:avLst>
                <a:gd name="adj" fmla="val 5000"/>
              </a:avLst>
            </a:prstGeom>
            <a:noFill/>
            <a:ln>
              <a:noFill/>
            </a:ln>
          </p:spPr>
        </p:pic>
        <p:grpSp>
          <p:nvGrpSpPr>
            <p:cNvPr id="133" name="Google Shape;133;p16"/>
            <p:cNvGrpSpPr/>
            <p:nvPr/>
          </p:nvGrpSpPr>
          <p:grpSpPr>
            <a:xfrm>
              <a:off x="1762125" y="809625"/>
              <a:ext cx="666900" cy="666900"/>
              <a:chOff x="-333375" y="-333375"/>
              <a:chExt cx="666900" cy="666900"/>
            </a:xfrm>
          </p:grpSpPr>
          <p:sp>
            <p:nvSpPr>
              <p:cNvPr id="134" name="Google Shape;134;p16"/>
              <p:cNvSpPr/>
              <p:nvPr/>
            </p:nvSpPr>
            <p:spPr>
              <a:xfrm>
                <a:off x="-333375" y="-333375"/>
                <a:ext cx="666900" cy="666900"/>
              </a:xfrm>
              <a:prstGeom prst="ellipse">
                <a:avLst/>
              </a:prstGeom>
              <a:solidFill>
                <a:srgbClr val="1E3A8A">
                  <a:alpha val="80000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6"/>
              <p:cNvSpPr txBox="1"/>
              <p:nvPr/>
            </p:nvSpPr>
            <p:spPr>
              <a:xfrm>
                <a:off x="-190500" y="-146685"/>
                <a:ext cx="3810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000">
                    <a:solidFill>
                      <a:srgbClr val="FFFFFF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play_arrow</a:t>
                </a:r>
                <a:endParaRPr sz="3000">
                  <a:solidFill>
                    <a:srgbClr val="FFFFFF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</p:txBody>
          </p:sp>
        </p:grpSp>
        <p:sp>
          <p:nvSpPr>
            <p:cNvPr id="136" name="Google Shape;136;p16"/>
            <p:cNvSpPr txBox="1"/>
            <p:nvPr/>
          </p:nvSpPr>
          <p:spPr>
            <a:xfrm>
              <a:off x="285750" y="2476500"/>
              <a:ext cx="3619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1E3A8A"/>
                  </a:solidFill>
                  <a:latin typeface="Open Sans"/>
                  <a:ea typeface="Open Sans"/>
                  <a:cs typeface="Open Sans"/>
                  <a:sym typeface="Open Sans"/>
                </a:rPr>
                <a:t>Watch the Protest Footage</a:t>
              </a:r>
              <a:endParaRPr sz="1200" b="1">
                <a:solidFill>
                  <a:srgbClr val="1E3A8A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000" b="0" u="sng">
                  <a:solidFill>
                    <a:srgbClr val="0000FF"/>
                  </a:solidFill>
                  <a:latin typeface="Open Sans"/>
                  <a:ea typeface="Open Sans"/>
                  <a:cs typeface="Open Sans"/>
                  <a:sym typeface="Open Sans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https://www.facebook.com/share/v/1BVePzwUgX/</a:t>
              </a:r>
              <a:endParaRPr sz="1000" b="0" u="sng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10312" y="2009775"/>
            <a:ext cx="5119687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 txBox="1"/>
          <p:nvPr/>
        </p:nvSpPr>
        <p:spPr>
          <a:xfrm>
            <a:off x="762000" y="2009775"/>
            <a:ext cx="537567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The Campus Ban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762000" y="2447925"/>
            <a:ext cx="5119687" cy="77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In August 2025, Superintendent Toman escalates building restriction tactics. For the annual Opening Day at Bluefield High School (BHS), union organizers are completely locked out of school grounds.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761938" y="3806607"/>
            <a:ext cx="5119800" cy="11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When asked to set up a standard informational table for the merged organization, EWV-Mercer, President Dale Lee is summarily refused permission, establishing a selective, local county union lockout.</a:t>
            </a:r>
            <a:endParaRPr/>
          </a:p>
        </p:txBody>
      </p:sp>
      <p:pic>
        <p:nvPicPr>
          <p:cNvPr id="146" name="Google Shape;146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8412" y="2047875"/>
            <a:ext cx="5043487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/>
          <p:nvPr/>
        </p:nvSpPr>
        <p:spPr>
          <a:xfrm>
            <a:off x="952500" y="571500"/>
            <a:ext cx="1100137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OPENING DAY LOCKOUT</a:t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762000" y="571500"/>
            <a:ext cx="57150" cy="4476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200572"/>
            <a:ext cx="3397299" cy="3237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97424" y="2200572"/>
            <a:ext cx="3397299" cy="3237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32849" y="2200572"/>
            <a:ext cx="3397299" cy="3237904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8"/>
          <p:cNvSpPr txBox="1"/>
          <p:nvPr/>
        </p:nvSpPr>
        <p:spPr>
          <a:xfrm>
            <a:off x="1047750" y="3191172"/>
            <a:ext cx="1790223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Public Challenge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1047750" y="3695997"/>
            <a:ext cx="2825700" cy="14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Dale Lee </a:t>
            </a:r>
            <a:r>
              <a:rPr lang="en-US" sz="1275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speaks </a:t>
            </a: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at sequential board meetings (Aug 25, Sept 8, Sept 22) directly calling out Mercer County's selective, unconstitutional restrictions.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4683174" y="3191172"/>
            <a:ext cx="234029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Combating Overreach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4683174" y="3695997"/>
            <a:ext cx="2825799" cy="103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EWV-Mercer mounts strong opposition against Toman's unilateral August 26 memo banning employees from recording disciplinary meetings.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8318599" y="3191172"/>
            <a:ext cx="200025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Demanding Action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8318599" y="3695997"/>
            <a:ext cx="2825700" cy="14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The union demands to enter executive sessions, warning the board that access restrictions and table bans violate fundamental collective representation rights.</a:t>
            </a:r>
            <a:endParaRPr/>
          </a:p>
        </p:txBody>
      </p:sp>
      <p:pic>
        <p:nvPicPr>
          <p:cNvPr id="163" name="Google Shape;163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7750" y="260062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83174" y="260062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18599" y="2600622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 txBox="1"/>
          <p:nvPr/>
        </p:nvSpPr>
        <p:spPr>
          <a:xfrm>
            <a:off x="952500" y="571500"/>
            <a:ext cx="1100137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SPEAKING OUT</a:t>
            </a:r>
            <a:endParaRPr/>
          </a:p>
        </p:txBody>
      </p:sp>
      <p:sp>
        <p:nvSpPr>
          <p:cNvPr id="167" name="Google Shape;167;p18"/>
          <p:cNvSpPr/>
          <p:nvPr/>
        </p:nvSpPr>
        <p:spPr>
          <a:xfrm>
            <a:off x="762000" y="571500"/>
            <a:ext cx="57150" cy="4476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9"/>
          <p:cNvSpPr/>
          <p:nvPr/>
        </p:nvSpPr>
        <p:spPr>
          <a:xfrm>
            <a:off x="762000" y="3819525"/>
            <a:ext cx="10668000" cy="381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703328" y="4105275"/>
            <a:ext cx="2464214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August 2025</a:t>
            </a:r>
            <a:endParaRPr/>
          </a:p>
        </p:txBody>
      </p:sp>
      <p:sp>
        <p:nvSpPr>
          <p:cNvPr id="175" name="Google Shape;175;p19"/>
          <p:cNvSpPr txBox="1"/>
          <p:nvPr/>
        </p:nvSpPr>
        <p:spPr>
          <a:xfrm>
            <a:off x="762000" y="4438650"/>
            <a:ext cx="2346870" cy="346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Unilateral recording ban memo &amp; BHS lockout trigger EWV pushback.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3477037" y="2730103"/>
            <a:ext cx="2464214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November 2025</a:t>
            </a:r>
            <a:endParaRPr/>
          </a:p>
        </p:txBody>
      </p:sp>
      <p:sp>
        <p:nvSpPr>
          <p:cNvPr id="177" name="Google Shape;177;p19"/>
          <p:cNvSpPr txBox="1"/>
          <p:nvPr/>
        </p:nvSpPr>
        <p:spPr>
          <a:xfrm>
            <a:off x="3535709" y="3063478"/>
            <a:ext cx="2346870" cy="346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Dale Lee attends MCBOE work session to hammer out operational disputes.</a:t>
            </a:r>
            <a:endParaRPr/>
          </a:p>
        </p:txBody>
      </p:sp>
      <p:sp>
        <p:nvSpPr>
          <p:cNvPr id="178" name="Google Shape;178;p19"/>
          <p:cNvSpPr txBox="1"/>
          <p:nvPr/>
        </p:nvSpPr>
        <p:spPr>
          <a:xfrm>
            <a:off x="6250747" y="4105275"/>
            <a:ext cx="2464214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January 2026</a:t>
            </a:r>
            <a:endParaRPr/>
          </a:p>
        </p:txBody>
      </p:sp>
      <p:sp>
        <p:nvSpPr>
          <p:cNvPr id="179" name="Google Shape;179;p19"/>
          <p:cNvSpPr txBox="1"/>
          <p:nvPr/>
        </p:nvSpPr>
        <p:spPr>
          <a:xfrm>
            <a:off x="6309419" y="4438650"/>
            <a:ext cx="2346870" cy="346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Board releases proposed restrictive access policy for public comment.</a:t>
            </a:r>
            <a:endParaRPr/>
          </a:p>
        </p:txBody>
      </p:sp>
      <p:sp>
        <p:nvSpPr>
          <p:cNvPr id="180" name="Google Shape;180;p19"/>
          <p:cNvSpPr txBox="1"/>
          <p:nvPr/>
        </p:nvSpPr>
        <p:spPr>
          <a:xfrm>
            <a:off x="9024457" y="2730103"/>
            <a:ext cx="2464214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February 2026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9083129" y="3063478"/>
            <a:ext cx="2346870" cy="346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8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rPr>
              <a:t>Carl Lilly critiques the draft. Board tables policy to seek compromises.</a:t>
            </a:r>
            <a:endParaRPr/>
          </a:p>
        </p:txBody>
      </p:sp>
      <p:sp>
        <p:nvSpPr>
          <p:cNvPr id="182" name="Google Shape;182;p19"/>
          <p:cNvSpPr txBox="1"/>
          <p:nvPr/>
        </p:nvSpPr>
        <p:spPr>
          <a:xfrm>
            <a:off x="952500" y="571500"/>
            <a:ext cx="1100137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THE ROAD TO POLICY</a:t>
            </a:r>
            <a:endParaRPr/>
          </a:p>
        </p:txBody>
      </p:sp>
      <p:sp>
        <p:nvSpPr>
          <p:cNvPr id="183" name="Google Shape;183;p19"/>
          <p:cNvSpPr/>
          <p:nvPr/>
        </p:nvSpPr>
        <p:spPr>
          <a:xfrm>
            <a:off x="762000" y="571500"/>
            <a:ext cx="57150" cy="4476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1849710" y="373380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B453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4623420" y="373380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B453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7397129" y="373380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B453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10170839" y="3733800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B453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566987"/>
            <a:ext cx="10668000" cy="25050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4" name="Google Shape;194;p20"/>
          <p:cNvGraphicFramePr/>
          <p:nvPr/>
        </p:nvGraphicFramePr>
        <p:xfrm>
          <a:off x="762000" y="2566987"/>
          <a:ext cx="10668000" cy="2505125"/>
        </p:xfrm>
        <a:graphic>
          <a:graphicData uri="http://schemas.openxmlformats.org/drawingml/2006/table">
            <a:tbl>
              <a:tblPr firstRow="1" bandRow="1">
                <a:noFill/>
                <a:tableStyleId>{DA3E73EA-748F-4D40-A80B-7E442289A450}</a:tableStyleId>
              </a:tblPr>
              <a:tblGrid>
                <a:gridCol w="218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1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FFFFF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Access Dimension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FFFFF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Initial Administrative Position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FFFFF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Final K-08 Policy (Approved 5/26/2026)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3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Union Representation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Locked out, selective bans, no tables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Formally recognized as a legal "Outside Organization"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Physical Access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Banned from campus properties entirely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Permitted to enter school grounds in designated areas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Member Interactions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Dismissive rules, prohibited on school time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Allowed during work hours, duty-free lunches, &amp; planning periods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1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Non-Member Outreach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Strictly illegal to communicate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25" b="0" i="0" u="none" strike="noStrike" cap="none">
                          <a:solidFill>
                            <a:srgbClr val="1E293B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Protected contact before/after school and during lunches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5" name="Google Shape;195;p20"/>
          <p:cNvSpPr/>
          <p:nvPr/>
        </p:nvSpPr>
        <p:spPr>
          <a:xfrm>
            <a:off x="762000" y="3543300"/>
            <a:ext cx="218152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0"/>
          <p:cNvSpPr/>
          <p:nvPr/>
        </p:nvSpPr>
        <p:spPr>
          <a:xfrm>
            <a:off x="2943522" y="3543300"/>
            <a:ext cx="346248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0"/>
          <p:cNvSpPr/>
          <p:nvPr/>
        </p:nvSpPr>
        <p:spPr>
          <a:xfrm>
            <a:off x="6406008" y="3543300"/>
            <a:ext cx="502399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0"/>
          <p:cNvSpPr/>
          <p:nvPr/>
        </p:nvSpPr>
        <p:spPr>
          <a:xfrm>
            <a:off x="762000" y="4048125"/>
            <a:ext cx="218152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0"/>
          <p:cNvSpPr/>
          <p:nvPr/>
        </p:nvSpPr>
        <p:spPr>
          <a:xfrm>
            <a:off x="2943522" y="4048125"/>
            <a:ext cx="346248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0"/>
          <p:cNvSpPr/>
          <p:nvPr/>
        </p:nvSpPr>
        <p:spPr>
          <a:xfrm>
            <a:off x="6406008" y="4048125"/>
            <a:ext cx="502399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0"/>
          <p:cNvSpPr/>
          <p:nvPr/>
        </p:nvSpPr>
        <p:spPr>
          <a:xfrm>
            <a:off x="762000" y="4552950"/>
            <a:ext cx="218152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0"/>
          <p:cNvSpPr/>
          <p:nvPr/>
        </p:nvSpPr>
        <p:spPr>
          <a:xfrm>
            <a:off x="2943522" y="4552950"/>
            <a:ext cx="346248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6406008" y="4552950"/>
            <a:ext cx="502399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0"/>
          <p:cNvSpPr/>
          <p:nvPr/>
        </p:nvSpPr>
        <p:spPr>
          <a:xfrm>
            <a:off x="762000" y="5057775"/>
            <a:ext cx="218152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0"/>
          <p:cNvSpPr/>
          <p:nvPr/>
        </p:nvSpPr>
        <p:spPr>
          <a:xfrm>
            <a:off x="2943522" y="5057775"/>
            <a:ext cx="346248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0"/>
          <p:cNvSpPr/>
          <p:nvPr/>
        </p:nvSpPr>
        <p:spPr>
          <a:xfrm>
            <a:off x="6406008" y="5057775"/>
            <a:ext cx="502399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0"/>
          <p:cNvSpPr txBox="1"/>
          <p:nvPr/>
        </p:nvSpPr>
        <p:spPr>
          <a:xfrm>
            <a:off x="952500" y="571500"/>
            <a:ext cx="1100137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THE CRITICAL BATTLEGROUND</a:t>
            </a:r>
            <a:endParaRPr/>
          </a:p>
        </p:txBody>
      </p:sp>
      <p:sp>
        <p:nvSpPr>
          <p:cNvPr id="208" name="Google Shape;208;p20"/>
          <p:cNvSpPr/>
          <p:nvPr/>
        </p:nvSpPr>
        <p:spPr>
          <a:xfrm>
            <a:off x="762000" y="571500"/>
            <a:ext cx="57150" cy="4476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10312" y="2009775"/>
            <a:ext cx="5119687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1"/>
          <p:cNvSpPr txBox="1"/>
          <p:nvPr/>
        </p:nvSpPr>
        <p:spPr>
          <a:xfrm>
            <a:off x="762000" y="2009775"/>
            <a:ext cx="537567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A Legal &amp; Operational Shield</a:t>
            </a:r>
            <a:endParaRPr/>
          </a:p>
        </p:txBody>
      </p:sp>
      <p:sp>
        <p:nvSpPr>
          <p:cNvPr id="216" name="Google Shape;216;p21"/>
          <p:cNvSpPr txBox="1"/>
          <p:nvPr/>
        </p:nvSpPr>
        <p:spPr>
          <a:xfrm>
            <a:off x="762000" y="2447925"/>
            <a:ext cx="5119687" cy="77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On </a:t>
            </a:r>
            <a:r>
              <a:rPr lang="en-US" sz="1275" b="1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May 26, 2026</a:t>
            </a: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, the Mercer County Board of Education officially adopts Board Policy File K-08, "Advertising, Solicitation, and Fundraising in Schools."</a:t>
            </a:r>
            <a:endParaRPr/>
          </a:p>
        </p:txBody>
      </p:sp>
      <p:sp>
        <p:nvSpPr>
          <p:cNvPr id="217" name="Google Shape;217;p21"/>
          <p:cNvSpPr txBox="1"/>
          <p:nvPr/>
        </p:nvSpPr>
        <p:spPr>
          <a:xfrm>
            <a:off x="762000" y="3386732"/>
            <a:ext cx="5119687" cy="77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Open Sans"/>
                <a:ea typeface="Open Sans"/>
                <a:cs typeface="Open Sans"/>
                <a:sym typeface="Open Sans"/>
              </a:rPr>
              <a:t>Rather than codifying Toman's complete lockout, Policy K-08 establishes transparent rules that secure union visitation rights for both member and non-member interactions on campus grounds.</a:t>
            </a:r>
            <a:endParaRPr/>
          </a:p>
        </p:txBody>
      </p:sp>
      <p:pic>
        <p:nvPicPr>
          <p:cNvPr id="218" name="Google Shape;218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8412" y="2047875"/>
            <a:ext cx="5043487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1"/>
          <p:cNvSpPr txBox="1"/>
          <p:nvPr/>
        </p:nvSpPr>
        <p:spPr>
          <a:xfrm>
            <a:off x="952500" y="571500"/>
            <a:ext cx="11001375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3A8A"/>
                </a:solidFill>
                <a:latin typeface="Montserrat"/>
                <a:ea typeface="Montserrat"/>
                <a:cs typeface="Montserrat"/>
                <a:sym typeface="Montserrat"/>
              </a:rPr>
              <a:t>UNDERSTANDING POLICY K-08</a:t>
            </a:r>
            <a:endParaRPr/>
          </a:p>
        </p:txBody>
      </p:sp>
      <p:sp>
        <p:nvSpPr>
          <p:cNvPr id="220" name="Google Shape;220;p21"/>
          <p:cNvSpPr/>
          <p:nvPr/>
        </p:nvSpPr>
        <p:spPr>
          <a:xfrm>
            <a:off x="762000" y="571500"/>
            <a:ext cx="57150" cy="447675"/>
          </a:xfrm>
          <a:prstGeom prst="rect">
            <a:avLst/>
          </a:prstGeom>
          <a:solidFill>
            <a:srgbClr val="B453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659</Words>
  <Application>Microsoft Office PowerPoint</Application>
  <PresentationFormat>Widescreen</PresentationFormat>
  <Paragraphs>65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Material Icons</vt:lpstr>
      <vt:lpstr>Arial</vt:lpstr>
      <vt:lpstr>Calibri</vt:lpstr>
      <vt:lpstr>Montserrat SemiBold</vt:lpstr>
      <vt:lpstr>Montserrat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Daniel Hodges</dc:creator>
  <cp:lastModifiedBy>Daniel Hodges</cp:lastModifiedBy>
  <cp:revision>2</cp:revision>
  <dcterms:modified xsi:type="dcterms:W3CDTF">2026-06-21T20:42:04Z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60f4a70-4b6c-4bd4-a002-31edb9c00abe_Enabled">
    <vt:lpwstr>true</vt:lpwstr>
  </property>
  <property fmtid="{D5CDD505-2E9C-101B-9397-08002B2CF9AE}" pid="3" name="MSIP_Label_460f4a70-4b6c-4bd4-a002-31edb9c00abe_SetDate">
    <vt:lpwstr>2026-06-21T20:41:10Z</vt:lpwstr>
  </property>
  <property fmtid="{D5CDD505-2E9C-101B-9397-08002B2CF9AE}" pid="4" name="MSIP_Label_460f4a70-4b6c-4bd4-a002-31edb9c00abe_Method">
    <vt:lpwstr>Standard</vt:lpwstr>
  </property>
  <property fmtid="{D5CDD505-2E9C-101B-9397-08002B2CF9AE}" pid="5" name="MSIP_Label_460f4a70-4b6c-4bd4-a002-31edb9c00abe_Name">
    <vt:lpwstr>General</vt:lpwstr>
  </property>
  <property fmtid="{D5CDD505-2E9C-101B-9397-08002B2CF9AE}" pid="6" name="MSIP_Label_460f4a70-4b6c-4bd4-a002-31edb9c00abe_SiteId">
    <vt:lpwstr>e019b04b-330c-467a-8bae-09fb17374d6a</vt:lpwstr>
  </property>
  <property fmtid="{D5CDD505-2E9C-101B-9397-08002B2CF9AE}" pid="7" name="MSIP_Label_460f4a70-4b6c-4bd4-a002-31edb9c00abe_ActionId">
    <vt:lpwstr>f50efbb1-bdfa-4088-a1e3-fdcdbc34c0ef</vt:lpwstr>
  </property>
  <property fmtid="{D5CDD505-2E9C-101B-9397-08002B2CF9AE}" pid="8" name="MSIP_Label_460f4a70-4b6c-4bd4-a002-31edb9c00abe_ContentBits">
    <vt:lpwstr>0</vt:lpwstr>
  </property>
  <property fmtid="{D5CDD505-2E9C-101B-9397-08002B2CF9AE}" pid="9" name="MSIP_Label_460f4a70-4b6c-4bd4-a002-31edb9c00abe_Tag">
    <vt:lpwstr>10, 3, 0, 1</vt:lpwstr>
  </property>
</Properties>
</file>