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9" r:id="rId4"/>
    <p:sldId id="260" r:id="rId5"/>
    <p:sldId id="262" r:id="rId6"/>
    <p:sldId id="263" r:id="rId7"/>
    <p:sldId id="264" r:id="rId8"/>
    <p:sldId id="265" r:id="rId9"/>
  </p:sldIdLst>
  <p:sldSz cx="12192000" cy="6858000"/>
  <p:notesSz cx="7026275" cy="93122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C6FED1-456E-46A1-ADD0-E830792B840B}" v="4" dt="2026-06-18T18:33:10.1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2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903C-6772-4F2C-8CFA-F0A0B3625370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5A861-4098-4C9E-AF4C-68108128D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387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903C-6772-4F2C-8CFA-F0A0B3625370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5A861-4098-4C9E-AF4C-68108128D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616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903C-6772-4F2C-8CFA-F0A0B3625370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5A861-4098-4C9E-AF4C-68108128DCF4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127256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903C-6772-4F2C-8CFA-F0A0B3625370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5A861-4098-4C9E-AF4C-68108128D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5298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903C-6772-4F2C-8CFA-F0A0B3625370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5A861-4098-4C9E-AF4C-68108128DCF4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154787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903C-6772-4F2C-8CFA-F0A0B3625370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5A861-4098-4C9E-AF4C-68108128D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3547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903C-6772-4F2C-8CFA-F0A0B3625370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5A861-4098-4C9E-AF4C-68108128D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9868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903C-6772-4F2C-8CFA-F0A0B3625370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5A861-4098-4C9E-AF4C-68108128D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568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903C-6772-4F2C-8CFA-F0A0B3625370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5A861-4098-4C9E-AF4C-68108128D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411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903C-6772-4F2C-8CFA-F0A0B3625370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5A861-4098-4C9E-AF4C-68108128D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476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903C-6772-4F2C-8CFA-F0A0B3625370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5A861-4098-4C9E-AF4C-68108128D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323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903C-6772-4F2C-8CFA-F0A0B3625370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5A861-4098-4C9E-AF4C-68108128D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550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903C-6772-4F2C-8CFA-F0A0B3625370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5A861-4098-4C9E-AF4C-68108128D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774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903C-6772-4F2C-8CFA-F0A0B3625370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5A861-4098-4C9E-AF4C-68108128D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010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903C-6772-4F2C-8CFA-F0A0B3625370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5A861-4098-4C9E-AF4C-68108128D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548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903C-6772-4F2C-8CFA-F0A0B3625370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5A861-4098-4C9E-AF4C-68108128D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523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F903C-6772-4F2C-8CFA-F0A0B3625370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C45A861-4098-4C9E-AF4C-68108128D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994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EA843-DA01-835D-F6D7-0842E5D992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Organizing for Power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AFE0B0-46DE-F0BF-4106-B409A43469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64192" y="4050836"/>
            <a:ext cx="5912908" cy="1096899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rgbClr val="0070C0"/>
                </a:solidFill>
              </a:rPr>
              <a:t>Elections</a:t>
            </a:r>
          </a:p>
        </p:txBody>
      </p:sp>
    </p:spTree>
    <p:extLst>
      <p:ext uri="{BB962C8B-B14F-4D97-AF65-F5344CB8AC3E}">
        <p14:creationId xmlns:p14="http://schemas.microsoft.com/office/powerpoint/2010/main" val="298401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1775B3-9BE9-3992-E279-866070BA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C0CF51-38E1-D51C-1D34-524F45EF63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4449" y="857250"/>
            <a:ext cx="7620001" cy="4876799"/>
          </a:xfrm>
        </p:spPr>
        <p:txBody>
          <a:bodyPr>
            <a:normAutofit fontScale="92500"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Current Lay of the Land:</a:t>
            </a:r>
          </a:p>
          <a:p>
            <a:pPr lvl="1"/>
            <a:r>
              <a:rPr lang="en-US" sz="2400" dirty="0">
                <a:solidFill>
                  <a:srgbClr val="0070C0"/>
                </a:solidFill>
              </a:rPr>
              <a:t>Governor Morrisey highlights a family receiving the Hope Scholarship in his State of the State Address</a:t>
            </a:r>
          </a:p>
          <a:p>
            <a:pPr lvl="1"/>
            <a:endParaRPr lang="en-US" sz="2400" dirty="0">
              <a:solidFill>
                <a:srgbClr val="0070C0"/>
              </a:solidFill>
            </a:endParaRPr>
          </a:p>
          <a:p>
            <a:pPr lvl="1"/>
            <a:r>
              <a:rPr lang="en-US" sz="2400" dirty="0">
                <a:solidFill>
                  <a:srgbClr val="0070C0"/>
                </a:solidFill>
              </a:rPr>
              <a:t>Governor and the First Lady attend the House Finance Committee meetings supporting homeschoolers against putting guardrails on the Hope Scholarship</a:t>
            </a:r>
          </a:p>
          <a:p>
            <a:pPr lvl="1"/>
            <a:endParaRPr lang="en-US" sz="2400" dirty="0">
              <a:solidFill>
                <a:srgbClr val="0070C0"/>
              </a:solidFill>
            </a:endParaRPr>
          </a:p>
          <a:p>
            <a:pPr lvl="1"/>
            <a:r>
              <a:rPr lang="en-US" sz="2400" dirty="0">
                <a:solidFill>
                  <a:srgbClr val="0070C0"/>
                </a:solidFill>
              </a:rPr>
              <a:t>Governor and his out-of-state donors spent more than $3 million to defeat candidates in the House and Senate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4969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DC7D0B-7381-80A0-961A-44DEA9B36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6774" y="857250"/>
            <a:ext cx="8267701" cy="5319713"/>
          </a:xfrm>
        </p:spPr>
        <p:txBody>
          <a:bodyPr>
            <a:normAutofit fontScale="92500" lnSpcReduction="20000"/>
          </a:bodyPr>
          <a:lstStyle/>
          <a:p>
            <a:r>
              <a:rPr lang="en-US" sz="2000" dirty="0">
                <a:solidFill>
                  <a:srgbClr val="0070C0"/>
                </a:solidFill>
              </a:rPr>
              <a:t>Under Senate President Randy Smith, public education is taking a back seat while private schools, parochial schools, homeschools and microschools receive more funding with no accountability.</a:t>
            </a:r>
          </a:p>
          <a:p>
            <a:endParaRPr lang="en-US" sz="2000" dirty="0">
              <a:solidFill>
                <a:srgbClr val="0070C0"/>
              </a:solidFill>
            </a:endParaRPr>
          </a:p>
          <a:p>
            <a:r>
              <a:rPr lang="en-US" sz="2000" dirty="0">
                <a:solidFill>
                  <a:srgbClr val="0070C0"/>
                </a:solidFill>
              </a:rPr>
              <a:t>Bills to give relief in PEIA were introduced by our friends and Senate leadership would not put them on a committee agenda.</a:t>
            </a:r>
          </a:p>
          <a:p>
            <a:endParaRPr lang="en-US" sz="2000" dirty="0">
              <a:solidFill>
                <a:srgbClr val="0070C0"/>
              </a:solidFill>
            </a:endParaRPr>
          </a:p>
          <a:p>
            <a:r>
              <a:rPr lang="en-US" sz="2000" dirty="0">
                <a:solidFill>
                  <a:srgbClr val="0070C0"/>
                </a:solidFill>
              </a:rPr>
              <a:t>Moderate Senators had to vote to overrule President Smith to amend Raylee’s Law into a bill on the last day of the session.</a:t>
            </a:r>
          </a:p>
          <a:p>
            <a:endParaRPr lang="en-US" sz="2000" dirty="0">
              <a:solidFill>
                <a:srgbClr val="0070C0"/>
              </a:solidFill>
            </a:endParaRPr>
          </a:p>
          <a:p>
            <a:r>
              <a:rPr lang="en-US" sz="2000" dirty="0">
                <a:solidFill>
                  <a:srgbClr val="0070C0"/>
                </a:solidFill>
              </a:rPr>
              <a:t>The Hope Scholarship received $290 million funding while the attempt to add additional funding for public school special needs students failed in the waning moments.</a:t>
            </a:r>
          </a:p>
          <a:p>
            <a:endParaRPr lang="en-US" sz="2000" dirty="0">
              <a:solidFill>
                <a:srgbClr val="0070C0"/>
              </a:solidFill>
            </a:endParaRPr>
          </a:p>
          <a:p>
            <a:r>
              <a:rPr lang="en-US" sz="2000" dirty="0">
                <a:solidFill>
                  <a:srgbClr val="0070C0"/>
                </a:solidFill>
              </a:rPr>
              <a:t>Raylee’s Law, which passed the House each of the last two sessions, died in the House because those supporting homeschoolers stalled the passage.</a:t>
            </a:r>
          </a:p>
        </p:txBody>
      </p:sp>
    </p:spTree>
    <p:extLst>
      <p:ext uri="{BB962C8B-B14F-4D97-AF65-F5344CB8AC3E}">
        <p14:creationId xmlns:p14="http://schemas.microsoft.com/office/powerpoint/2010/main" val="1534191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37881-6C07-8B58-1102-0D4D080A4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06FC21-404A-A84B-5175-DD9C58F8F8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6775" y="857250"/>
            <a:ext cx="8048626" cy="5319713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While the passed budget had funding for the teachers and service personnel pay raises, the actual bill to grant the raises passed at 11:52 pm on the last night of the session.</a:t>
            </a:r>
          </a:p>
          <a:p>
            <a:endParaRPr lang="en-US" sz="2400" dirty="0">
              <a:solidFill>
                <a:srgbClr val="0070C0"/>
              </a:solidFill>
            </a:endParaRPr>
          </a:p>
          <a:p>
            <a:r>
              <a:rPr lang="en-US" sz="2400" dirty="0">
                <a:solidFill>
                  <a:srgbClr val="0070C0"/>
                </a:solidFill>
              </a:rPr>
              <a:t>Reducing the funding for the Hope Scholarship by $50 million could have added an additional 2% increase in educator raises.</a:t>
            </a:r>
          </a:p>
        </p:txBody>
      </p:sp>
    </p:spTree>
    <p:extLst>
      <p:ext uri="{BB962C8B-B14F-4D97-AF65-F5344CB8AC3E}">
        <p14:creationId xmlns:p14="http://schemas.microsoft.com/office/powerpoint/2010/main" val="3906895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A6FCF-F5BD-0C15-2D0A-49F680B98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26316E-7F69-CD4C-0C85-F71EBB71C1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6774" y="857250"/>
            <a:ext cx="7772401" cy="5319713"/>
          </a:xfrm>
        </p:spPr>
        <p:txBody>
          <a:bodyPr/>
          <a:lstStyle/>
          <a:p>
            <a:r>
              <a:rPr lang="en-US" sz="2400" b="1" dirty="0">
                <a:solidFill>
                  <a:srgbClr val="0070C0"/>
                </a:solidFill>
              </a:rPr>
              <a:t>Education West Virginia’s Primary Election Strategy:</a:t>
            </a:r>
          </a:p>
          <a:p>
            <a:endParaRPr lang="en-US" sz="2400" dirty="0">
              <a:solidFill>
                <a:srgbClr val="0070C0"/>
              </a:solidFill>
            </a:endParaRPr>
          </a:p>
          <a:p>
            <a:r>
              <a:rPr lang="en-US" sz="2400" dirty="0">
                <a:solidFill>
                  <a:srgbClr val="0070C0"/>
                </a:solidFill>
              </a:rPr>
              <a:t>Focus our efforts on the Senate Primary with the goal of changing the Senate Leadership</a:t>
            </a:r>
          </a:p>
          <a:p>
            <a:endParaRPr lang="en-US" sz="2400" dirty="0">
              <a:solidFill>
                <a:srgbClr val="0070C0"/>
              </a:solidFill>
            </a:endParaRPr>
          </a:p>
          <a:p>
            <a:r>
              <a:rPr lang="en-US" sz="2400" dirty="0">
                <a:solidFill>
                  <a:srgbClr val="0070C0"/>
                </a:solidFill>
              </a:rPr>
              <a:t>EWV targeted 13 Senate races</a:t>
            </a:r>
          </a:p>
          <a:p>
            <a:endParaRPr lang="en-US" sz="2400" dirty="0">
              <a:solidFill>
                <a:srgbClr val="0070C0"/>
              </a:solidFill>
            </a:endParaRPr>
          </a:p>
          <a:p>
            <a:r>
              <a:rPr lang="en-US" sz="2400" dirty="0">
                <a:solidFill>
                  <a:srgbClr val="0070C0"/>
                </a:solidFill>
              </a:rPr>
              <a:t>Out-of-state PAC wanting to destroy public education spent more than $3 millions in this election</a:t>
            </a:r>
          </a:p>
          <a:p>
            <a:endParaRPr lang="en-US" dirty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2241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DEE0E2A-955A-C856-297C-B8EACFB0F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1914524" y="72386"/>
            <a:ext cx="7359477" cy="4571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0B0607-2146-9DC0-739B-41BA0EDAF0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9625" y="323850"/>
            <a:ext cx="4051743" cy="49278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Election Results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1F4790-358D-8A96-35D9-0FB507AD22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5745" y="942975"/>
            <a:ext cx="4185623" cy="5098388"/>
          </a:xfrm>
        </p:spPr>
        <p:txBody>
          <a:bodyPr/>
          <a:lstStyle/>
          <a:p>
            <a:r>
              <a:rPr lang="en-US" sz="1600" dirty="0">
                <a:solidFill>
                  <a:srgbClr val="0070C0"/>
                </a:solidFill>
              </a:rPr>
              <a:t>*1  Chapman 3,696    </a:t>
            </a:r>
            <a:r>
              <a:rPr lang="en-US" sz="1600" b="1" dirty="0">
                <a:solidFill>
                  <a:srgbClr val="0070C0"/>
                </a:solidFill>
              </a:rPr>
              <a:t>Eddy	  2,515</a:t>
            </a:r>
          </a:p>
          <a:p>
            <a:r>
              <a:rPr lang="en-US" sz="1600" dirty="0">
                <a:solidFill>
                  <a:srgbClr val="0070C0"/>
                </a:solidFill>
              </a:rPr>
              <a:t>*2  Heaney	3,707    </a:t>
            </a:r>
            <a:r>
              <a:rPr lang="en-US" sz="1600" b="1" dirty="0">
                <a:solidFill>
                  <a:srgbClr val="0070C0"/>
                </a:solidFill>
              </a:rPr>
              <a:t>Dobkin  3,068</a:t>
            </a:r>
          </a:p>
          <a:p>
            <a:r>
              <a:rPr lang="en-US" sz="1600" dirty="0">
                <a:solidFill>
                  <a:srgbClr val="0070C0"/>
                </a:solidFill>
              </a:rPr>
              <a:t>*3  Azinger	5,811    </a:t>
            </a:r>
            <a:r>
              <a:rPr lang="en-US" sz="1600" b="1" dirty="0">
                <a:solidFill>
                  <a:srgbClr val="0070C0"/>
                </a:solidFill>
              </a:rPr>
              <a:t>Fehrenbacher 3,698</a:t>
            </a:r>
          </a:p>
          <a:p>
            <a:r>
              <a:rPr lang="en-US" sz="1600" dirty="0">
                <a:solidFill>
                  <a:srgbClr val="0070C0"/>
                </a:solidFill>
              </a:rPr>
              <a:t>*4  Tarr 3,430   Willard 2,780  </a:t>
            </a:r>
            <a:r>
              <a:rPr lang="en-US" sz="1600" b="1" dirty="0">
                <a:solidFill>
                  <a:srgbClr val="0070C0"/>
                </a:solidFill>
              </a:rPr>
              <a:t>Surface  2,642  </a:t>
            </a:r>
            <a:r>
              <a:rPr lang="en-US" sz="1600" dirty="0">
                <a:solidFill>
                  <a:srgbClr val="0070C0"/>
                </a:solidFill>
              </a:rPr>
              <a:t>(5,422 against Tarr)</a:t>
            </a:r>
          </a:p>
          <a:p>
            <a:r>
              <a:rPr lang="en-US" sz="1600" dirty="0">
                <a:solidFill>
                  <a:srgbClr val="0070C0"/>
                </a:solidFill>
              </a:rPr>
              <a:t>*6  Maynard   2,860   </a:t>
            </a:r>
            <a:r>
              <a:rPr lang="en-US" sz="1600" b="1" dirty="0" err="1">
                <a:solidFill>
                  <a:srgbClr val="0070C0"/>
                </a:solidFill>
              </a:rPr>
              <a:t>Disibbio</a:t>
            </a:r>
            <a:r>
              <a:rPr lang="en-US" sz="1600" b="1" dirty="0">
                <a:solidFill>
                  <a:srgbClr val="0070C0"/>
                </a:solidFill>
              </a:rPr>
              <a:t> 1,693   </a:t>
            </a:r>
            <a:r>
              <a:rPr lang="en-US" sz="1600" dirty="0">
                <a:solidFill>
                  <a:srgbClr val="0070C0"/>
                </a:solidFill>
              </a:rPr>
              <a:t>Others  1,207  (2,900 against Maynard)</a:t>
            </a:r>
          </a:p>
          <a:p>
            <a:r>
              <a:rPr lang="en-US" sz="1600" dirty="0">
                <a:solidFill>
                  <a:srgbClr val="0070C0"/>
                </a:solidFill>
              </a:rPr>
              <a:t>*9  Roberts   3,104  </a:t>
            </a:r>
            <a:r>
              <a:rPr lang="en-US" sz="1600" b="1" dirty="0">
                <a:solidFill>
                  <a:srgbClr val="0070C0"/>
                </a:solidFill>
              </a:rPr>
              <a:t>Antolini  2,336  </a:t>
            </a:r>
            <a:r>
              <a:rPr lang="en-US" sz="1600" dirty="0">
                <a:solidFill>
                  <a:srgbClr val="0070C0"/>
                </a:solidFill>
              </a:rPr>
              <a:t>Vance 1,514  (3,850 against Roberts)</a:t>
            </a:r>
          </a:p>
          <a:p>
            <a:r>
              <a:rPr lang="en-US" sz="1600" b="1" dirty="0">
                <a:solidFill>
                  <a:srgbClr val="0070C0"/>
                </a:solidFill>
              </a:rPr>
              <a:t>*14  </a:t>
            </a:r>
            <a:r>
              <a:rPr lang="en-US" sz="1600" dirty="0">
                <a:solidFill>
                  <a:srgbClr val="0070C0"/>
                </a:solidFill>
              </a:rPr>
              <a:t>Taylor   4,193  </a:t>
            </a:r>
            <a:r>
              <a:rPr lang="en-US" sz="1600" b="1" dirty="0">
                <a:solidFill>
                  <a:srgbClr val="0070C0"/>
                </a:solidFill>
              </a:rPr>
              <a:t>Harman   3,827  </a:t>
            </a:r>
            <a:r>
              <a:rPr lang="en-US" sz="1600" dirty="0">
                <a:solidFill>
                  <a:srgbClr val="0070C0"/>
                </a:solidFill>
              </a:rPr>
              <a:t>Manypenny 890  (4,717 against Taylor)</a:t>
            </a:r>
          </a:p>
          <a:p>
            <a:r>
              <a:rPr lang="en-US" sz="1600" dirty="0">
                <a:solidFill>
                  <a:srgbClr val="0070C0"/>
                </a:solidFill>
              </a:rPr>
              <a:t>*17  Charnock  3,783  </a:t>
            </a:r>
            <a:r>
              <a:rPr lang="en-US" sz="1600" b="1" dirty="0" err="1">
                <a:solidFill>
                  <a:srgbClr val="0070C0"/>
                </a:solidFill>
              </a:rPr>
              <a:t>Jarrouj</a:t>
            </a:r>
            <a:r>
              <a:rPr lang="en-US" sz="1600" b="1" dirty="0">
                <a:solidFill>
                  <a:srgbClr val="0070C0"/>
                </a:solidFill>
              </a:rPr>
              <a:t> 2,883</a:t>
            </a:r>
          </a:p>
          <a:p>
            <a:r>
              <a:rPr lang="en-US" sz="1600" dirty="0">
                <a:solidFill>
                  <a:srgbClr val="0070C0"/>
                </a:solidFill>
              </a:rPr>
              <a:t>* Have opponent in November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C0B19E5-B941-280E-0403-05DFE2889C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88383" y="323850"/>
            <a:ext cx="4185617" cy="49278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Educators in the District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9C2FBAC-86E9-D96E-F06A-43371CB385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88384" y="942975"/>
            <a:ext cx="4185617" cy="5098388"/>
          </a:xfrm>
        </p:spPr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2,210</a:t>
            </a:r>
          </a:p>
          <a:p>
            <a:r>
              <a:rPr lang="en-US" dirty="0">
                <a:solidFill>
                  <a:srgbClr val="0070C0"/>
                </a:solidFill>
              </a:rPr>
              <a:t>3,926</a:t>
            </a:r>
          </a:p>
          <a:p>
            <a:r>
              <a:rPr lang="en-US" dirty="0">
                <a:solidFill>
                  <a:srgbClr val="0070C0"/>
                </a:solidFill>
              </a:rPr>
              <a:t>1,998</a:t>
            </a:r>
          </a:p>
          <a:p>
            <a:r>
              <a:rPr lang="en-US" dirty="0">
                <a:solidFill>
                  <a:srgbClr val="0070C0"/>
                </a:solidFill>
              </a:rPr>
              <a:t>1,995</a:t>
            </a:r>
          </a:p>
          <a:p>
            <a:endParaRPr lang="en-US" dirty="0">
              <a:solidFill>
                <a:srgbClr val="0070C0"/>
              </a:solidFill>
            </a:endParaRPr>
          </a:p>
          <a:p>
            <a:r>
              <a:rPr lang="en-US" dirty="0">
                <a:solidFill>
                  <a:srgbClr val="0070C0"/>
                </a:solidFill>
              </a:rPr>
              <a:t>2,675</a:t>
            </a:r>
          </a:p>
          <a:p>
            <a:endParaRPr lang="en-US" dirty="0">
              <a:solidFill>
                <a:srgbClr val="0070C0"/>
              </a:solidFill>
            </a:endParaRPr>
          </a:p>
          <a:p>
            <a:r>
              <a:rPr lang="en-US" dirty="0">
                <a:solidFill>
                  <a:srgbClr val="0070C0"/>
                </a:solidFill>
              </a:rPr>
              <a:t>2,569</a:t>
            </a:r>
          </a:p>
          <a:p>
            <a:r>
              <a:rPr lang="en-US" dirty="0">
                <a:solidFill>
                  <a:srgbClr val="0070C0"/>
                </a:solidFill>
              </a:rPr>
              <a:t>1,967</a:t>
            </a:r>
          </a:p>
          <a:p>
            <a:endParaRPr lang="en-US" dirty="0">
              <a:solidFill>
                <a:srgbClr val="0070C0"/>
              </a:solidFill>
            </a:endParaRPr>
          </a:p>
          <a:p>
            <a:r>
              <a:rPr lang="en-US" dirty="0">
                <a:solidFill>
                  <a:srgbClr val="0070C0"/>
                </a:solidFill>
              </a:rPr>
              <a:t>3,083</a:t>
            </a:r>
          </a:p>
          <a:p>
            <a:pPr marL="0" indent="0">
              <a:buNone/>
            </a:pPr>
            <a:r>
              <a:rPr lang="en-US" sz="1200" dirty="0">
                <a:solidFill>
                  <a:srgbClr val="0070C0"/>
                </a:solidFill>
              </a:rPr>
              <a:t>* These are estimated number since all the Senate districts above have part(s) of a county.</a:t>
            </a:r>
          </a:p>
        </p:txBody>
      </p:sp>
    </p:spTree>
    <p:extLst>
      <p:ext uri="{BB962C8B-B14F-4D97-AF65-F5344CB8AC3E}">
        <p14:creationId xmlns:p14="http://schemas.microsoft.com/office/powerpoint/2010/main" val="677439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9AD548-A974-19B1-6636-824DB1657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ED680E-ACC1-E2AF-30C8-AB8F162ED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4449" y="857250"/>
            <a:ext cx="7620001" cy="4876799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Successes:</a:t>
            </a:r>
          </a:p>
          <a:p>
            <a:pPr lvl="1"/>
            <a:r>
              <a:rPr lang="en-US" sz="2400" dirty="0">
                <a:solidFill>
                  <a:srgbClr val="0070C0"/>
                </a:solidFill>
              </a:rPr>
              <a:t>Elected Justice Bill Flanigan and Justice Harry “Kirk” Kirkpatrick</a:t>
            </a:r>
          </a:p>
          <a:p>
            <a:pPr lvl="1"/>
            <a:r>
              <a:rPr lang="en-US" sz="2400" dirty="0">
                <a:solidFill>
                  <a:srgbClr val="0070C0"/>
                </a:solidFill>
              </a:rPr>
              <a:t>Helped Senator Bill Hamilton defeat Robert Karnes</a:t>
            </a:r>
          </a:p>
          <a:p>
            <a:pPr lvl="1"/>
            <a:r>
              <a:rPr lang="en-US" sz="2400" dirty="0">
                <a:solidFill>
                  <a:srgbClr val="0070C0"/>
                </a:solidFill>
              </a:rPr>
              <a:t>Helped Senator Tom </a:t>
            </a:r>
            <a:r>
              <a:rPr lang="en-US" sz="2400" dirty="0" err="1">
                <a:solidFill>
                  <a:srgbClr val="0070C0"/>
                </a:solidFill>
              </a:rPr>
              <a:t>Takubo</a:t>
            </a:r>
            <a:r>
              <a:rPr lang="en-US" sz="2400" dirty="0">
                <a:solidFill>
                  <a:srgbClr val="0070C0"/>
                </a:solidFill>
              </a:rPr>
              <a:t> defeat Chris Pritt</a:t>
            </a:r>
          </a:p>
          <a:p>
            <a:pPr lvl="1"/>
            <a:r>
              <a:rPr lang="en-US" sz="2400" dirty="0">
                <a:solidFill>
                  <a:srgbClr val="0070C0"/>
                </a:solidFill>
              </a:rPr>
              <a:t>Defeated Senator Kevin Bartlett in the primary</a:t>
            </a:r>
          </a:p>
          <a:p>
            <a:pPr lvl="1"/>
            <a:r>
              <a:rPr lang="en-US" sz="2400" dirty="0">
                <a:solidFill>
                  <a:srgbClr val="0070C0"/>
                </a:solidFill>
              </a:rPr>
              <a:t>More than 60 of our endorsed candidate for the Legislature advance to the General Election</a:t>
            </a:r>
          </a:p>
          <a:p>
            <a:pPr lvl="1"/>
            <a:endParaRPr lang="en-US" sz="1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063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67918-B342-0872-92C4-E2D414F70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There’s more work to do!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125FA8-B4F0-1CE5-F20F-8BC8D2B2B0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srgbClr val="0070C0"/>
                </a:solidFill>
              </a:rPr>
              <a:t> Public Education and our students are counting on us!</a:t>
            </a:r>
          </a:p>
          <a:p>
            <a:r>
              <a:rPr lang="en-US" sz="3600" b="1" dirty="0">
                <a:solidFill>
                  <a:srgbClr val="0070C0"/>
                </a:solidFill>
              </a:rPr>
              <a:t>We will not let them down.</a:t>
            </a:r>
          </a:p>
        </p:txBody>
      </p:sp>
    </p:spTree>
    <p:extLst>
      <p:ext uri="{BB962C8B-B14F-4D97-AF65-F5344CB8AC3E}">
        <p14:creationId xmlns:p14="http://schemas.microsoft.com/office/powerpoint/2010/main" val="313888347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202</TotalTime>
  <Words>488</Words>
  <Application>Microsoft Office PowerPoint</Application>
  <PresentationFormat>Widescreen</PresentationFormat>
  <Paragraphs>59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Trebuchet MS</vt:lpstr>
      <vt:lpstr>Wingdings 3</vt:lpstr>
      <vt:lpstr>Facet</vt:lpstr>
      <vt:lpstr>Organizing for Power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There’s more work to do!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Dale Lee</dc:creator>
  <cp:lastModifiedBy>Dale Lee</cp:lastModifiedBy>
  <cp:revision>2</cp:revision>
  <cp:lastPrinted>2026-06-18T18:33:10Z</cp:lastPrinted>
  <dcterms:created xsi:type="dcterms:W3CDTF">2026-06-18T15:24:10Z</dcterms:created>
  <dcterms:modified xsi:type="dcterms:W3CDTF">2026-06-18T18:46:25Z</dcterms:modified>
</cp:coreProperties>
</file>